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0"/>
  </p:notesMasterIdLst>
  <p:handoutMasterIdLst>
    <p:handoutMasterId r:id="rId51"/>
  </p:handoutMasterIdLst>
  <p:sldIdLst>
    <p:sldId id="399" r:id="rId3"/>
    <p:sldId id="400" r:id="rId4"/>
    <p:sldId id="321" r:id="rId5"/>
    <p:sldId id="324" r:id="rId6"/>
    <p:sldId id="295" r:id="rId7"/>
    <p:sldId id="406" r:id="rId8"/>
    <p:sldId id="326" r:id="rId9"/>
    <p:sldId id="327" r:id="rId10"/>
    <p:sldId id="328" r:id="rId11"/>
    <p:sldId id="404" r:id="rId12"/>
    <p:sldId id="329" r:id="rId13"/>
    <p:sldId id="330" r:id="rId14"/>
    <p:sldId id="265" r:id="rId15"/>
    <p:sldId id="269" r:id="rId16"/>
    <p:sldId id="333" r:id="rId17"/>
    <p:sldId id="334" r:id="rId18"/>
    <p:sldId id="335" r:id="rId19"/>
    <p:sldId id="336" r:id="rId20"/>
    <p:sldId id="353" r:id="rId21"/>
    <p:sldId id="338" r:id="rId22"/>
    <p:sldId id="339" r:id="rId23"/>
    <p:sldId id="344" r:id="rId24"/>
    <p:sldId id="345" r:id="rId25"/>
    <p:sldId id="346" r:id="rId26"/>
    <p:sldId id="349" r:id="rId27"/>
    <p:sldId id="347" r:id="rId28"/>
    <p:sldId id="350" r:id="rId29"/>
    <p:sldId id="351" r:id="rId30"/>
    <p:sldId id="352" r:id="rId31"/>
    <p:sldId id="343" r:id="rId32"/>
    <p:sldId id="354" r:id="rId33"/>
    <p:sldId id="355" r:id="rId34"/>
    <p:sldId id="357" r:id="rId35"/>
    <p:sldId id="358" r:id="rId36"/>
    <p:sldId id="356" r:id="rId37"/>
    <p:sldId id="362" r:id="rId38"/>
    <p:sldId id="363" r:id="rId39"/>
    <p:sldId id="364" r:id="rId40"/>
    <p:sldId id="366" r:id="rId41"/>
    <p:sldId id="365" r:id="rId42"/>
    <p:sldId id="369" r:id="rId43"/>
    <p:sldId id="370" r:id="rId44"/>
    <p:sldId id="371" r:id="rId45"/>
    <p:sldId id="372" r:id="rId46"/>
    <p:sldId id="373" r:id="rId47"/>
    <p:sldId id="367" r:id="rId48"/>
    <p:sldId id="375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EA720"/>
    <a:srgbClr val="969696"/>
    <a:srgbClr val="008000"/>
    <a:srgbClr val="FFDDDD"/>
    <a:srgbClr val="CC0000"/>
    <a:srgbClr val="B2B2B2"/>
    <a:srgbClr val="C0C0C0"/>
    <a:srgbClr val="3A3A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1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5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2C0DD81-A4BE-4BBE-9F62-25056A5EEF0D}" type="datetime1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FD0BB19-E476-4A94-8CAB-3F44ACE8818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3AFE166-EAAA-4A75-B905-ADDB9E04B43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180C1B0C-34C9-4A0D-80D9-64421E8C51F3}" type="slidenum">
              <a:rPr lang="en-US" altLang="pl-PL" sz="1200">
                <a:cs typeface="Arial" pitchFamily="34" charset="0"/>
              </a:rPr>
              <a:pPr algn="r" defTabSz="931863" eaLnBrk="0" hangingPunct="0"/>
              <a:t>1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l-PL" smtClean="0"/>
              <a:t>3406E D8R-II Engine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C99AF627-1126-41D0-A386-7F7987E1B0FC}" type="slidenum">
              <a:rPr lang="en-US" altLang="pl-PL" sz="1200">
                <a:cs typeface="Arial" pitchFamily="34" charset="0"/>
              </a:rPr>
              <a:pPr algn="r" defTabSz="931863" eaLnBrk="0" hangingPunct="0"/>
              <a:t>11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6694B607-370A-48F5-8377-301FFF21295F}" type="slidenum">
              <a:rPr lang="en-US" altLang="pl-PL" sz="1200">
                <a:cs typeface="Arial" pitchFamily="34" charset="0"/>
              </a:rPr>
              <a:pPr algn="r" defTabSz="931863" eaLnBrk="0" hangingPunct="0"/>
              <a:t>12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2DDBAFF3-25A0-433C-B45B-409C774E8FFD}" type="slidenum">
              <a:rPr lang="en-US" altLang="pl-PL" sz="1200" smtClean="0"/>
              <a:pPr>
                <a:defRPr/>
              </a:pPr>
              <a:t>13</a:t>
            </a:fld>
            <a:endParaRPr lang="en-US" altLang="pl-PL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9CB297CC-F78A-4059-BC97-4A46493D6A9F}" type="slidenum">
              <a:rPr lang="en-US" altLang="pl-PL" sz="1200" smtClean="0"/>
              <a:pPr>
                <a:defRPr/>
              </a:pPr>
              <a:t>14</a:t>
            </a:fld>
            <a:endParaRPr lang="en-US" altLang="pl-PL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2A7EEA42-EC46-4011-B7F2-D006B798C54E}" type="slidenum">
              <a:rPr lang="en-US" altLang="pl-PL" sz="1200">
                <a:cs typeface="Arial" pitchFamily="34" charset="0"/>
              </a:rPr>
              <a:pPr algn="r" defTabSz="931863" eaLnBrk="0" hangingPunct="0"/>
              <a:t>15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A5F7A5E7-6C42-467F-BC25-3EAD641A40BC}" type="slidenum">
              <a:rPr lang="en-US" altLang="pl-PL" sz="1200">
                <a:cs typeface="Arial" pitchFamily="34" charset="0"/>
              </a:rPr>
              <a:pPr algn="r" defTabSz="931863" eaLnBrk="0" hangingPunct="0"/>
              <a:t>16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E7DA2CD7-9601-4B06-8D86-BD26B94BFFBF}" type="slidenum">
              <a:rPr lang="en-US" altLang="pl-PL" sz="1200">
                <a:cs typeface="Arial" pitchFamily="34" charset="0"/>
              </a:rPr>
              <a:pPr algn="r" defTabSz="931863" eaLnBrk="0" hangingPunct="0"/>
              <a:t>17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913A0F8D-00DD-4DF6-A252-4115B9CD32BA}" type="slidenum">
              <a:rPr lang="en-US" altLang="pl-PL" sz="1200">
                <a:cs typeface="Arial" pitchFamily="34" charset="0"/>
              </a:rPr>
              <a:pPr algn="r" defTabSz="931863" eaLnBrk="0" hangingPunct="0"/>
              <a:t>18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6148F907-A7B1-4E51-BF9D-71D628DE78CC}" type="slidenum">
              <a:rPr lang="en-US" altLang="pl-PL" sz="1200">
                <a:cs typeface="Arial" pitchFamily="34" charset="0"/>
              </a:rPr>
              <a:pPr algn="r" defTabSz="931863" eaLnBrk="0" hangingPunct="0"/>
              <a:t>19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C0BBCA35-6C25-472C-BDFD-728CFA500117}" type="slidenum">
              <a:rPr lang="en-US" altLang="pl-PL" sz="1200">
                <a:cs typeface="Arial" pitchFamily="34" charset="0"/>
              </a:rPr>
              <a:pPr algn="r" defTabSz="931863" eaLnBrk="0" hangingPunct="0"/>
              <a:t>20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A2E948E9-A337-4B43-BBB8-5C84E49E2186}" type="slidenum">
              <a:rPr lang="en-US" altLang="pl-PL" sz="1200">
                <a:cs typeface="Arial" pitchFamily="34" charset="0"/>
              </a:rPr>
              <a:pPr algn="r" defTabSz="931863" eaLnBrk="0" hangingPunct="0"/>
              <a:t>2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5124715D-33C6-4C11-BDC4-DB26F85798CF}" type="slidenum">
              <a:rPr lang="en-US" altLang="pl-PL" sz="1200">
                <a:cs typeface="Arial" pitchFamily="34" charset="0"/>
              </a:rPr>
              <a:pPr algn="r" defTabSz="931863" eaLnBrk="0" hangingPunct="0"/>
              <a:t>21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597099A2-9F32-474E-9565-0B6A7244D3E6}" type="slidenum">
              <a:rPr lang="en-US" altLang="pl-PL" sz="1200">
                <a:cs typeface="Arial" pitchFamily="34" charset="0"/>
              </a:rPr>
              <a:pPr algn="r" defTabSz="931863" eaLnBrk="0" hangingPunct="0"/>
              <a:t>22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A3D4D811-DAA9-4724-8AED-9A09752D51AF}" type="slidenum">
              <a:rPr lang="en-US" altLang="pl-PL" sz="1200">
                <a:cs typeface="Arial" pitchFamily="34" charset="0"/>
              </a:rPr>
              <a:pPr algn="r" defTabSz="931863" eaLnBrk="0" hangingPunct="0"/>
              <a:t>23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1F8CE0A8-73DE-423F-9970-155B6231F74A}" type="slidenum">
              <a:rPr lang="en-US" altLang="pl-PL" sz="1200">
                <a:cs typeface="Arial" pitchFamily="34" charset="0"/>
              </a:rPr>
              <a:pPr algn="r" defTabSz="931863" eaLnBrk="0" hangingPunct="0"/>
              <a:t>24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4A46AD26-E80D-4ED2-B847-B6079ECFF32D}" type="slidenum">
              <a:rPr lang="en-US" altLang="pl-PL" sz="1200">
                <a:cs typeface="Arial" pitchFamily="34" charset="0"/>
              </a:rPr>
              <a:pPr algn="r" defTabSz="931863" eaLnBrk="0" hangingPunct="0"/>
              <a:t>25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15E1966C-6954-49D0-A7FE-2F5FCBDE5FC3}" type="slidenum">
              <a:rPr lang="en-US" altLang="pl-PL" sz="1200">
                <a:cs typeface="Arial" pitchFamily="34" charset="0"/>
              </a:rPr>
              <a:pPr algn="r" defTabSz="931863" eaLnBrk="0" hangingPunct="0"/>
              <a:t>26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FDE5053A-EA1F-4C2D-82B7-3FAE6022C0D5}" type="slidenum">
              <a:rPr lang="en-US" altLang="pl-PL" sz="1200">
                <a:cs typeface="Arial" pitchFamily="34" charset="0"/>
              </a:rPr>
              <a:pPr algn="r" defTabSz="931863" eaLnBrk="0" hangingPunct="0"/>
              <a:t>27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03BB5FB9-EE54-4118-9163-63419285EE90}" type="slidenum">
              <a:rPr lang="en-US" altLang="pl-PL" sz="1200">
                <a:cs typeface="Arial" pitchFamily="34" charset="0"/>
              </a:rPr>
              <a:pPr algn="r" defTabSz="931863" eaLnBrk="0" hangingPunct="0"/>
              <a:t>28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2989A704-9613-4DFB-98F1-96393EC14180}" type="slidenum">
              <a:rPr lang="en-US" altLang="pl-PL" sz="1200">
                <a:cs typeface="Arial" pitchFamily="34" charset="0"/>
              </a:rPr>
              <a:pPr algn="r" defTabSz="931863" eaLnBrk="0" hangingPunct="0"/>
              <a:t>29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47E4FDBB-40E5-4612-903A-855EA4CA0B73}" type="slidenum">
              <a:rPr lang="en-US" altLang="pl-PL" sz="1200">
                <a:cs typeface="Arial" pitchFamily="34" charset="0"/>
              </a:rPr>
              <a:pPr algn="r" defTabSz="931863" eaLnBrk="0" hangingPunct="0"/>
              <a:t>30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96B99201-57C9-410F-A0B2-69D4A482ED2F}" type="slidenum">
              <a:rPr lang="en-US" altLang="pl-PL" sz="1200">
                <a:cs typeface="Arial" pitchFamily="34" charset="0"/>
              </a:rPr>
              <a:pPr algn="r" defTabSz="931863" eaLnBrk="0" hangingPunct="0"/>
              <a:t>3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84AD0DE3-4602-4CD5-9DB1-5E0FB7F826CE}" type="slidenum">
              <a:rPr lang="en-US" altLang="pl-PL" sz="1200">
                <a:cs typeface="Arial" pitchFamily="34" charset="0"/>
              </a:rPr>
              <a:pPr algn="r" defTabSz="931863" eaLnBrk="0" hangingPunct="0"/>
              <a:t>31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AE9EF8DC-0CBB-44D7-9057-749DCBBDDDCB}" type="slidenum">
              <a:rPr lang="en-US" altLang="pl-PL" sz="1200">
                <a:cs typeface="Arial" pitchFamily="34" charset="0"/>
              </a:rPr>
              <a:pPr algn="r" defTabSz="931863" eaLnBrk="0" hangingPunct="0"/>
              <a:t>32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9C377D5C-573C-4BD3-81C9-5837474F480F}" type="slidenum">
              <a:rPr lang="en-US" altLang="pl-PL" sz="1200">
                <a:cs typeface="Arial" pitchFamily="34" charset="0"/>
              </a:rPr>
              <a:pPr algn="r" defTabSz="931863" eaLnBrk="0" hangingPunct="0"/>
              <a:t>33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8C6B94E9-C3FA-404A-B03A-C6E11CBD812B}" type="slidenum">
              <a:rPr lang="en-US" altLang="pl-PL" sz="1200">
                <a:cs typeface="Arial" pitchFamily="34" charset="0"/>
              </a:rPr>
              <a:pPr algn="r" defTabSz="931863" eaLnBrk="0" hangingPunct="0"/>
              <a:t>34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F729AB61-6DF8-458B-BA62-78E2A8414D85}" type="slidenum">
              <a:rPr lang="en-US" altLang="pl-PL" sz="1200">
                <a:cs typeface="Arial" pitchFamily="34" charset="0"/>
              </a:rPr>
              <a:pPr algn="r" defTabSz="931863" eaLnBrk="0" hangingPunct="0"/>
              <a:t>35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108ADD31-F9D7-4904-85BC-6ECB261E62EC}" type="slidenum">
              <a:rPr lang="en-US" altLang="pl-PL" sz="1200">
                <a:cs typeface="Arial" pitchFamily="34" charset="0"/>
              </a:rPr>
              <a:pPr algn="r" defTabSz="931863" eaLnBrk="0" hangingPunct="0"/>
              <a:t>36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057D8D89-E8CD-4552-9B39-8843F66A5DD0}" type="slidenum">
              <a:rPr lang="en-US" altLang="pl-PL" sz="1200">
                <a:cs typeface="Arial" pitchFamily="34" charset="0"/>
              </a:rPr>
              <a:pPr algn="r" defTabSz="931863" eaLnBrk="0" hangingPunct="0"/>
              <a:t>37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C60733A2-48E2-4038-A7FD-0B9E1309F996}" type="slidenum">
              <a:rPr lang="en-US" altLang="pl-PL" sz="1200">
                <a:cs typeface="Arial" pitchFamily="34" charset="0"/>
              </a:rPr>
              <a:pPr algn="r" defTabSz="931863" eaLnBrk="0" hangingPunct="0"/>
              <a:t>38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064C8C60-5CBA-4C3D-8DE4-1CF6B0531138}" type="slidenum">
              <a:rPr lang="en-US" altLang="pl-PL" sz="1200">
                <a:cs typeface="Arial" pitchFamily="34" charset="0"/>
              </a:rPr>
              <a:pPr algn="r" defTabSz="931863" eaLnBrk="0" hangingPunct="0"/>
              <a:t>39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5BECB080-BBB5-47ED-9792-9503B04AD797}" type="slidenum">
              <a:rPr lang="en-US" altLang="pl-PL" sz="1200">
                <a:cs typeface="Arial" pitchFamily="34" charset="0"/>
              </a:rPr>
              <a:pPr algn="r" defTabSz="931863" eaLnBrk="0" hangingPunct="0"/>
              <a:t>40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773450FA-A9FD-4C40-BF01-8B186DED3548}" type="slidenum">
              <a:rPr lang="en-US" altLang="pl-PL" sz="1200">
                <a:cs typeface="Arial" pitchFamily="34" charset="0"/>
              </a:rPr>
              <a:pPr algn="r" defTabSz="931863" eaLnBrk="0" hangingPunct="0"/>
              <a:t>4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EA2EBD99-DC27-47B7-82F0-57205D800A96}" type="slidenum">
              <a:rPr lang="en-US" altLang="pl-PL" sz="1200">
                <a:cs typeface="Arial" pitchFamily="34" charset="0"/>
              </a:rPr>
              <a:pPr algn="r" defTabSz="931863" eaLnBrk="0" hangingPunct="0"/>
              <a:t>41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4ADC613F-A141-4398-A8A0-81185A04D3AF}" type="slidenum">
              <a:rPr lang="en-US" altLang="pl-PL" sz="1200">
                <a:cs typeface="Arial" pitchFamily="34" charset="0"/>
              </a:rPr>
              <a:pPr algn="r" defTabSz="931863" eaLnBrk="0" hangingPunct="0"/>
              <a:t>42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86FCADB9-BE4F-4751-8974-C2535E762525}" type="slidenum">
              <a:rPr lang="en-US" altLang="pl-PL" sz="1200">
                <a:cs typeface="Arial" pitchFamily="34" charset="0"/>
              </a:rPr>
              <a:pPr algn="r" defTabSz="931863" eaLnBrk="0" hangingPunct="0"/>
              <a:t>43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2EED90E5-2C79-4B4F-9075-6975BA4BA337}" type="slidenum">
              <a:rPr lang="en-US" altLang="pl-PL" sz="1200">
                <a:cs typeface="Arial" pitchFamily="34" charset="0"/>
              </a:rPr>
              <a:pPr algn="r" defTabSz="931863" eaLnBrk="0" hangingPunct="0"/>
              <a:t>44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DF1D4B41-ABE5-431B-B527-7696ECF57F40}" type="slidenum">
              <a:rPr lang="en-US" altLang="pl-PL" sz="1200">
                <a:cs typeface="Arial" pitchFamily="34" charset="0"/>
              </a:rPr>
              <a:pPr algn="r" defTabSz="931863" eaLnBrk="0" hangingPunct="0"/>
              <a:t>45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B6C3431E-999A-4D36-B641-56725929CEAD}" type="slidenum">
              <a:rPr lang="en-US" altLang="pl-PL" sz="1200">
                <a:cs typeface="Arial" pitchFamily="34" charset="0"/>
              </a:rPr>
              <a:pPr algn="r" defTabSz="931863" eaLnBrk="0" hangingPunct="0"/>
              <a:t>46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DB4C625B-2F9C-4E8A-81AB-6EA9473D0682}" type="slidenum">
              <a:rPr lang="en-US" altLang="pl-PL" sz="1200">
                <a:cs typeface="Arial" pitchFamily="34" charset="0"/>
              </a:rPr>
              <a:pPr algn="r" defTabSz="931863" eaLnBrk="0" hangingPunct="0"/>
              <a:t>47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FDA8CD6D-2949-4783-AD94-2EEFF7248388}" type="slidenum">
              <a:rPr lang="en-US" altLang="pl-PL" sz="1200" smtClean="0"/>
              <a:pPr>
                <a:defRPr/>
              </a:pPr>
              <a:t>5</a:t>
            </a:fld>
            <a:endParaRPr lang="en-US" altLang="pl-PL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5C2E60B2-CC1C-4910-8588-1F049BCA0CAC}" type="slidenum">
              <a:rPr lang="en-US" altLang="pl-PL" sz="1200">
                <a:cs typeface="Arial" pitchFamily="34" charset="0"/>
              </a:rPr>
              <a:pPr algn="r" defTabSz="931863" eaLnBrk="0" hangingPunct="0"/>
              <a:t>7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37186A33-4CA4-4BE7-9F04-8CF25049E448}" type="slidenum">
              <a:rPr lang="en-US" altLang="pl-PL" sz="1200">
                <a:cs typeface="Arial" pitchFamily="34" charset="0"/>
              </a:rPr>
              <a:pPr algn="r" defTabSz="931863" eaLnBrk="0" hangingPunct="0"/>
              <a:t>8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252955ED-0789-4BCB-81FF-EF3E6606DF09}" type="slidenum">
              <a:rPr lang="en-US" altLang="pl-PL" sz="1200">
                <a:cs typeface="Arial" pitchFamily="34" charset="0"/>
              </a:rPr>
              <a:pPr algn="r" defTabSz="931863" eaLnBrk="0" hangingPunct="0"/>
              <a:t>9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0" hangingPunct="0"/>
            <a:fld id="{E150E4EC-1615-4072-AD0A-32F6EA59AFC3}" type="slidenum">
              <a:rPr lang="en-US" altLang="pl-PL" sz="1200">
                <a:cs typeface="Arial" pitchFamily="34" charset="0"/>
              </a:rPr>
              <a:pPr algn="r" defTabSz="931863" eaLnBrk="0" hangingPunct="0"/>
              <a:t>10</a:t>
            </a:fld>
            <a:endParaRPr lang="en-US" altLang="pl-PL" sz="1200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ncept1-PowerPoint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A72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+mn-ea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>
          <a:solidFill>
            <a:schemeClr val="tx1"/>
          </a:solidFill>
          <a:latin typeface="+mn-lt"/>
          <a:ea typeface="+mn-ea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375056_2HP_divider"/>
          <p:cNvPicPr>
            <a:picLocks noChangeAspect="1" noChangeArrowheads="1"/>
          </p:cNvPicPr>
          <p:nvPr/>
        </p:nvPicPr>
        <p:blipFill>
          <a:blip r:embed="rId13"/>
          <a:srcRect l="15662" r="14085" b="415"/>
          <a:stretch>
            <a:fillRect/>
          </a:stretch>
        </p:blipFill>
        <p:spPr bwMode="auto">
          <a:xfrm>
            <a:off x="1905000" y="0"/>
            <a:ext cx="725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Concept1-PowerPoint4"/>
          <p:cNvPicPr>
            <a:picLocks noChangeAspect="1" noChangeArrowheads="1"/>
          </p:cNvPicPr>
          <p:nvPr/>
        </p:nvPicPr>
        <p:blipFill>
          <a:blip r:embed="rId14"/>
          <a:srcRect l="2499" r="76671"/>
          <a:stretch>
            <a:fillRect/>
          </a:stretch>
        </p:blipFill>
        <p:spPr bwMode="auto">
          <a:xfrm>
            <a:off x="0" y="0"/>
            <a:ext cx="1905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1905000" y="0"/>
            <a:ext cx="0" cy="6858000"/>
          </a:xfrm>
          <a:prstGeom prst="line">
            <a:avLst/>
          </a:prstGeom>
          <a:noFill/>
          <a:ln w="76200">
            <a:solidFill>
              <a:srgbClr val="EEA72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5334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TRANSITION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  <a:ea typeface="MS PGothic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  <a:ea typeface="MS PGothic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  <a:ea typeface="MS PGothic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  <a:ea typeface="MS PGothic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EEA72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pic>
        <p:nvPicPr>
          <p:cNvPr id="3076" name="Picture 1" descr="C15_engine0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1143000"/>
            <a:ext cx="3813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7620000" cy="3733800"/>
          </a:xfrm>
        </p:spPr>
        <p:txBody>
          <a:bodyPr/>
          <a:lstStyle/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Kompletne silniki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Wymiana u sprzedawcy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Bloki silnika z głowicami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Bloki silnika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Zestawy do dokonywania </a:t>
            </a:r>
            <a:br>
              <a:rPr lang="pl-PL" altLang="pl-PL" sz="2400" dirty="0" smtClean="0"/>
            </a:br>
            <a:r>
              <a:rPr lang="pl-PL" altLang="pl-PL" sz="2400" dirty="0" smtClean="0"/>
              <a:t>przeglądu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Naprawa części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Części </a:t>
            </a:r>
            <a:r>
              <a:rPr lang="pl-PL" altLang="pl-PL" sz="2400" dirty="0" err="1" smtClean="0"/>
              <a:t>Classic</a:t>
            </a:r>
            <a:endParaRPr lang="en-US" altLang="pl-PL" sz="2400" dirty="0" smtClean="0"/>
          </a:p>
          <a:p>
            <a:pPr lvl="2" eaLnBrk="1" hangingPunct="1">
              <a:buClr>
                <a:schemeClr val="tx1"/>
              </a:buClr>
            </a:pPr>
            <a:r>
              <a:rPr lang="pl-PL" altLang="pl-PL" sz="2400" dirty="0" smtClean="0"/>
              <a:t>Modernizacja</a:t>
            </a:r>
            <a:endParaRPr lang="en-US" altLang="pl-PL" sz="2400" dirty="0" smtClean="0"/>
          </a:p>
          <a:p>
            <a:pPr eaLnBrk="1" hangingPunct="1"/>
            <a:endParaRPr lang="en-US" altLang="pl-PL" sz="2400" dirty="0" smtClean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685800" y="6096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  <a:endParaRPr lang="en-US" altLang="pl-PL" sz="4000" b="1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Możliwości naprawy silnika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Modernizacja</a:t>
            </a:r>
            <a:endParaRPr lang="en-US" altLang="pl-PL" sz="2800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/>
              <a:t>Najważniejsze są funkcje części i płynące z nich korzyści, jakie klient będzie odnosił w obszarach bezpieczeństwa kluczowych dla zrównoważenia jego działalności oraz w ramach obniżenia poziomu emisji gazów cieplarnianych, zwiększenia wydajności energetycznej czy wykorzystania zasobów.</a:t>
            </a:r>
            <a:endParaRPr lang="en-US" alt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Możliwości naprawy silnika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49363"/>
            <a:ext cx="777240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dirty="0" smtClean="0"/>
              <a:t>Części </a:t>
            </a:r>
            <a:r>
              <a:rPr lang="pl-PL" altLang="pl-PL" sz="2800" b="1" dirty="0" err="1" smtClean="0"/>
              <a:t>Classic</a:t>
            </a:r>
            <a:endParaRPr lang="en-US" altLang="pl-PL" sz="2800" b="1" dirty="0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Niedrogie części zamienne marki </a:t>
            </a:r>
            <a:r>
              <a:rPr lang="pl-PL" altLang="pl-PL" sz="2400" dirty="0" err="1" smtClean="0">
                <a:solidFill>
                  <a:srgbClr val="000000"/>
                </a:solidFill>
              </a:rPr>
              <a:t>Cat</a:t>
            </a:r>
            <a:r>
              <a:rPr lang="pl-PL" altLang="pl-PL" sz="2400" dirty="0" smtClean="0">
                <a:solidFill>
                  <a:srgbClr val="000000"/>
                </a:solidFill>
              </a:rPr>
              <a:t> pozyskiwane na rynku wtórnym, stosowane przede wszystkim w średniej wielkości silnikach sterowanych mechanicznie</a:t>
            </a:r>
            <a:r>
              <a:rPr lang="en-US" altLang="pl-PL" sz="2400" dirty="0" smtClean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pl-PL" sz="2200" dirty="0" smtClean="0">
                <a:solidFill>
                  <a:srgbClr val="000000"/>
                </a:solidFill>
              </a:rPr>
              <a:t>Caterpillar </a:t>
            </a:r>
            <a:r>
              <a:rPr lang="pl-PL" altLang="pl-PL" sz="2200" dirty="0" smtClean="0">
                <a:solidFill>
                  <a:srgbClr val="000000"/>
                </a:solidFill>
              </a:rPr>
              <a:t>korzysta z zastrzeżonej wiedzy własnej na temat oryginalnego projektu i zastosowania części. Dzięki temu może zatwierdzać lub udoskonalać produkty oferowane przez naszych dostawców</a:t>
            </a:r>
            <a:r>
              <a:rPr lang="en-US" altLang="pl-PL" sz="2200" dirty="0" smtClean="0">
                <a:solidFill>
                  <a:srgbClr val="000000"/>
                </a:solidFill>
              </a:rPr>
              <a:t> </a:t>
            </a:r>
            <a:r>
              <a:rPr lang="pl-PL" altLang="pl-PL" sz="2200" dirty="0" smtClean="0">
                <a:solidFill>
                  <a:srgbClr val="000000"/>
                </a:solidFill>
              </a:rPr>
              <a:t>oraz badać je zanim trafią do sieci dystrybucji. Tym samym oferuje produkty najwyższej jakości w kategorii części zastępczych.</a:t>
            </a:r>
            <a:endParaRPr lang="en-US" altLang="pl-P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Możliwości naprawy silnika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dirty="0" smtClean="0"/>
              <a:t>Części </a:t>
            </a:r>
            <a:r>
              <a:rPr lang="pl-PL" altLang="pl-PL" sz="2800" b="1" dirty="0" err="1" smtClean="0"/>
              <a:t>Classic</a:t>
            </a:r>
            <a:endParaRPr lang="en-US" altLang="pl-PL" sz="280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Kształt, dopasowanie i funkcja </a:t>
            </a:r>
            <a:r>
              <a:rPr lang="pl-PL" altLang="pl-PL" sz="2400" dirty="0" err="1" smtClean="0">
                <a:solidFill>
                  <a:srgbClr val="000000"/>
                </a:solidFill>
              </a:rPr>
              <a:t>częściClassic</a:t>
            </a:r>
            <a:r>
              <a:rPr lang="pl-PL" altLang="pl-PL" sz="2400" dirty="0" smtClean="0">
                <a:solidFill>
                  <a:srgbClr val="000000"/>
                </a:solidFill>
              </a:rPr>
              <a:t> są gwarantowane, ale w odróżnieniu od części oryginalnych części te nie zostają zatwierdzone do ponownego wykorzystania w przypadku, w którym element został zmodernizowany.</a:t>
            </a:r>
            <a:endParaRPr lang="en-US" altLang="pl-PL" sz="240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tx1"/>
              </a:buClr>
            </a:pPr>
            <a:r>
              <a:rPr lang="pl-PL" altLang="pl-PL" sz="2300" dirty="0" smtClean="0">
                <a:solidFill>
                  <a:srgbClr val="000000"/>
                </a:solidFill>
              </a:rPr>
              <a:t>Ta linia produktów stanowi alternatywę dla właścicieli starszego, niepełnowartościowego sprzętu pozwalającą na utrzymanie trwałej relacji z klientami opartej na wsparciu produktowym udzielanym przez sprzedawców z sieci marki </a:t>
            </a:r>
            <a:r>
              <a:rPr lang="pl-PL" altLang="pl-PL" sz="2300" dirty="0" err="1" smtClean="0">
                <a:solidFill>
                  <a:srgbClr val="000000"/>
                </a:solidFill>
              </a:rPr>
              <a:t>Cat</a:t>
            </a:r>
            <a:r>
              <a:rPr lang="pl-PL" altLang="pl-PL" sz="2300" dirty="0" smtClean="0">
                <a:solidFill>
                  <a:srgbClr val="000000"/>
                </a:solidFill>
              </a:rPr>
              <a:t>.</a:t>
            </a:r>
            <a:endParaRPr lang="en-US" altLang="pl-PL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86200" cy="762000"/>
          </a:xfrm>
        </p:spPr>
        <p:txBody>
          <a:bodyPr/>
          <a:lstStyle/>
          <a:p>
            <a:pPr eaLnBrk="1" hangingPunct="1"/>
            <a:r>
              <a:rPr lang="pl-PL" altLang="pl-PL" sz="4000" smtClean="0"/>
              <a:t>Części silnika</a:t>
            </a:r>
            <a:endParaRPr lang="en-US" altLang="pl-PL" sz="400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pic>
        <p:nvPicPr>
          <p:cNvPr id="14341" name="Picture 1" descr="C15_engine002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75" y="838200"/>
            <a:ext cx="4416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943600" cy="3581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Zespoły cylindra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Głowice cylindra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Zawory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Wtryskiwacze paliwa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Turbosprężarki </a:t>
            </a:r>
            <a:br>
              <a:rPr lang="pl-PL" altLang="pl-PL" sz="2400" smtClean="0"/>
            </a:br>
            <a:r>
              <a:rPr lang="pl-PL" altLang="pl-PL" sz="2400" smtClean="0"/>
              <a:t>doładowujące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Uszczelki</a:t>
            </a:r>
            <a:endParaRPr lang="en-US" altLang="pl-PL" sz="2400" smtClean="0"/>
          </a:p>
          <a:p>
            <a:pPr eaLnBrk="1" hangingPunct="1">
              <a:buClr>
                <a:schemeClr val="tx1"/>
              </a:buClr>
            </a:pPr>
            <a:r>
              <a:rPr lang="pl-PL" altLang="pl-PL" sz="2400" smtClean="0"/>
              <a:t>Bloki silnika, bloki silnika </a:t>
            </a:r>
            <a:br>
              <a:rPr lang="pl-PL" altLang="pl-PL" sz="2400" smtClean="0"/>
            </a:br>
            <a:r>
              <a:rPr lang="pl-PL" altLang="pl-PL" sz="2400" smtClean="0"/>
              <a:t>z głowicami i kompletne silniki</a:t>
            </a:r>
            <a:endParaRPr lang="en-US" alt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1943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914400"/>
          </a:xfrm>
        </p:spPr>
        <p:txBody>
          <a:bodyPr/>
          <a:lstStyle/>
          <a:p>
            <a:pPr eaLnBrk="1" hangingPunct="1"/>
            <a:r>
              <a:rPr lang="pl-PL" altLang="pl-PL" smtClean="0"/>
              <a:t>Rozróżnienie regenerowanych zespołów cylindra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r>
              <a:rPr lang="pl-PL" altLang="pl-PL" sz="2000" b="0" smtClean="0"/>
              <a:t>Co odróżnia Catepillar od dostawców zamienników, którzy operują na rynku wtórnym</a:t>
            </a:r>
            <a:r>
              <a:rPr lang="en-US" altLang="pl-PL" sz="2000" b="0" smtClean="0"/>
              <a:t>…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3124200" y="2054225"/>
            <a:ext cx="6019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Montaż wstępny cylindra, tłoka, pierścieni i </a:t>
            </a:r>
            <a:r>
              <a:rPr lang="pl-PL" altLang="pl-PL" sz="2400" b="1" dirty="0" smtClean="0">
                <a:cs typeface="Arial" pitchFamily="34" charset="0"/>
              </a:rPr>
              <a:t>korbowodu</a:t>
            </a:r>
            <a:r>
              <a:rPr lang="en-US" altLang="pl-PL" sz="2400" b="1" dirty="0" smtClean="0">
                <a:cs typeface="Arial" pitchFamily="34" charset="0"/>
              </a:rPr>
              <a:t>:</a:t>
            </a:r>
            <a:r>
              <a:rPr lang="en-US" altLang="pl-PL" sz="2400" dirty="0" smtClean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pozwala na szybką i łatwą instalację</a:t>
            </a:r>
            <a:r>
              <a:rPr lang="en-US" altLang="pl-PL" sz="2200" dirty="0">
                <a:cs typeface="Arial" pitchFamily="34" charset="0"/>
              </a:rPr>
              <a:t>. </a:t>
            </a:r>
            <a:r>
              <a:rPr lang="pl-PL" altLang="pl-PL" sz="2200" dirty="0">
                <a:cs typeface="Arial" pitchFamily="34" charset="0"/>
              </a:rPr>
              <a:t>Dzięki temu czas naprawy może zostać skrócony nawet o 1 godz. w przypadku pojedynczego cylindra</a:t>
            </a:r>
            <a:r>
              <a:rPr lang="en-US" altLang="pl-PL" sz="2200" dirty="0">
                <a:cs typeface="Arial" pitchFamily="34" charset="0"/>
              </a:rPr>
              <a:t>.</a:t>
            </a:r>
          </a:p>
        </p:txBody>
      </p:sp>
      <p:sp>
        <p:nvSpPr>
          <p:cNvPr id="15366" name="AutoShape 22"/>
          <p:cNvSpPr>
            <a:spLocks/>
          </p:cNvSpPr>
          <p:nvPr/>
        </p:nvSpPr>
        <p:spPr bwMode="auto">
          <a:xfrm>
            <a:off x="2590800" y="1752600"/>
            <a:ext cx="457200" cy="2438400"/>
          </a:xfrm>
          <a:prstGeom prst="rightBrace">
            <a:avLst>
              <a:gd name="adj1" fmla="val 44444"/>
              <a:gd name="adj2" fmla="val 4609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pl-PL" altLang="pl-PL">
              <a:cs typeface="Arial" pitchFamily="34" charset="0"/>
            </a:endParaRPr>
          </a:p>
        </p:txBody>
      </p:sp>
      <p:sp>
        <p:nvSpPr>
          <p:cNvPr id="15367" name="Text Box 23"/>
          <p:cNvSpPr txBox="1">
            <a:spLocks noChangeArrowheads="1"/>
          </p:cNvSpPr>
          <p:nvPr/>
        </p:nvSpPr>
        <p:spPr bwMode="auto">
          <a:xfrm>
            <a:off x="3048000" y="4279900"/>
            <a:ext cx="556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Wykończenie i twardość tulei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pl-PL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zapobiega przedwczesnemu zużyciu, pękaniu pod wpływem naprężeń oraz występowaniu usterek</a:t>
            </a:r>
            <a:r>
              <a:rPr lang="en-US" altLang="pl-PL" sz="2200">
                <a:cs typeface="Arial" pitchFamily="34" charset="0"/>
              </a:rPr>
              <a:t>.</a:t>
            </a:r>
          </a:p>
        </p:txBody>
      </p:sp>
      <p:sp>
        <p:nvSpPr>
          <p:cNvPr id="15368" name="Line 25"/>
          <p:cNvSpPr>
            <a:spLocks noChangeShapeType="1"/>
          </p:cNvSpPr>
          <p:nvPr/>
        </p:nvSpPr>
        <p:spPr bwMode="auto">
          <a:xfrm>
            <a:off x="2819400" y="4419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369" name="Line 26"/>
          <p:cNvSpPr>
            <a:spLocks noChangeShapeType="1"/>
          </p:cNvSpPr>
          <p:nvPr/>
        </p:nvSpPr>
        <p:spPr bwMode="auto">
          <a:xfrm>
            <a:off x="2209800" y="43434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971800" y="1447800"/>
            <a:ext cx="56419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Kołnierze wykończone metodą nagniatania tocznego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użycie metody zapobiega pękaniu kołnierza i przedwczesnym uszkodzeniom</a:t>
            </a:r>
            <a:r>
              <a:rPr lang="en-US" altLang="pl-PL" sz="2200">
                <a:cs typeface="Arial" pitchFamily="34" charset="0"/>
              </a:rPr>
              <a:t>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971800" y="3200400"/>
            <a:ext cx="5715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Precyzyjnie dobrana średnica denka tłoka i otworu sworznia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odpowiednie dopasowanie zapobiega zacieraniu się </a:t>
            </a:r>
            <a:br>
              <a:rPr lang="pl-PL" altLang="pl-PL" sz="2200">
                <a:cs typeface="Arial" pitchFamily="34" charset="0"/>
              </a:rPr>
            </a:br>
            <a:r>
              <a:rPr lang="pl-PL" altLang="pl-PL" sz="2200">
                <a:cs typeface="Arial" pitchFamily="34" charset="0"/>
              </a:rPr>
              <a:t>i zakleszczeniu tłoka w tulei</a:t>
            </a:r>
            <a:r>
              <a:rPr lang="en-US" altLang="pl-PL" sz="2200">
                <a:cs typeface="Arial" pitchFamily="34" charset="0"/>
              </a:rPr>
              <a:t>.</a:t>
            </a: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2971800" y="32766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2057400" y="1524000"/>
            <a:ext cx="9144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2971800" y="1524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2590800" y="1524000"/>
            <a:ext cx="381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>
            <a:off x="1905000" y="2438400"/>
            <a:ext cx="1066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895600" y="1841500"/>
            <a:ext cx="6248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Możliwość poddania regeneracji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daje części drugie życie. Dzięki temu uzyskuje się niższe koszty naprawy przy jednoczesnym dbaniu o środowisko.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895600" y="3668713"/>
            <a:ext cx="6096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Wymiary, twardość i </a:t>
            </a:r>
            <a:r>
              <a:rPr lang="pl-PL" altLang="pl-PL" sz="2400" b="1" dirty="0" smtClean="0">
                <a:cs typeface="Arial" pitchFamily="34" charset="0"/>
              </a:rPr>
              <a:t>materiały </a:t>
            </a:r>
            <a:r>
              <a:rPr lang="pl-PL" altLang="pl-PL" sz="2400" b="1" dirty="0">
                <a:cs typeface="Arial" pitchFamily="34" charset="0"/>
              </a:rPr>
              <a:t>sworznia tłokowego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zapewniają odpowiednie rozłożenie dużych obciążeń, przez co zapobiegają zakleszczeniu się </a:t>
            </a:r>
            <a:r>
              <a:rPr lang="pl-PL" altLang="pl-PL" sz="2200" dirty="0" smtClean="0">
                <a:cs typeface="Arial" pitchFamily="34" charset="0"/>
              </a:rPr>
              <a:t>części.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895600" y="37338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2895600" y="1981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905000" y="2514600"/>
            <a:ext cx="9906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95600" y="1600200"/>
            <a:ext cx="6248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Górny pierścień tłokowy o kształcie baryłkowym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utrzymuje odpowiednią grubość powłoki olejowej w celu ochrony tulei i minimalizuje zużycie oleju</a:t>
            </a:r>
            <a:r>
              <a:rPr lang="en-US" altLang="pl-PL" sz="2200">
                <a:cs typeface="Arial" pitchFamily="34" charset="0"/>
              </a:rPr>
              <a:t>.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895600" y="3657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895600" y="1676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2362200" y="16002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260725" y="3594100"/>
            <a:ext cx="5426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altLang="pl-PL">
              <a:cs typeface="Arial" pitchFamily="34" charset="0"/>
            </a:endParaRPr>
          </a:p>
          <a:p>
            <a:pPr eaLnBrk="0" hangingPunct="0"/>
            <a:endParaRPr lang="en-US" altLang="pl-PL">
              <a:cs typeface="Arial" pitchFamily="34" charset="0"/>
            </a:endParaRP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1981200" y="1828800"/>
            <a:ext cx="91440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895600" y="3490913"/>
            <a:ext cx="6248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Wymiary </a:t>
            </a:r>
            <a:r>
              <a:rPr lang="pl-PL" altLang="pl-PL" sz="2400" b="1" dirty="0" smtClean="0">
                <a:cs typeface="Arial" pitchFamily="34" charset="0"/>
              </a:rPr>
              <a:t>rowków pierścieniowych </a:t>
            </a:r>
            <a:r>
              <a:rPr lang="pl-PL" altLang="pl-PL" sz="2400" b="1" dirty="0">
                <a:cs typeface="Arial" pitchFamily="34" charset="0"/>
              </a:rPr>
              <a:t>tłoka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 </a:t>
            </a:r>
            <a:r>
              <a:rPr lang="pl-PL" altLang="pl-PL" sz="2200" dirty="0">
                <a:cs typeface="Arial" pitchFamily="34" charset="0"/>
              </a:rPr>
              <a:t>odpowiednie wymiary </a:t>
            </a:r>
            <a:r>
              <a:rPr lang="pl-PL" altLang="pl-PL" sz="2200" dirty="0" smtClean="0">
                <a:cs typeface="Arial" pitchFamily="34" charset="0"/>
              </a:rPr>
              <a:t>rowków pierścieniowych </a:t>
            </a:r>
            <a:r>
              <a:rPr lang="pl-PL" altLang="pl-PL" sz="2200" dirty="0">
                <a:cs typeface="Arial" pitchFamily="34" charset="0"/>
              </a:rPr>
              <a:t>– wysokość, szerokość i głębokość – zapewniają właściwe uszczelnienie i zapobiegają wysokiemu zużyciu oleju</a:t>
            </a:r>
            <a:r>
              <a:rPr lang="en-US" altLang="pl-PL" sz="2200" dirty="0">
                <a:cs typeface="Arial" pitchFamily="34" charset="0"/>
              </a:rPr>
              <a:t>.</a:t>
            </a:r>
          </a:p>
        </p:txBody>
      </p:sp>
      <p:sp>
        <p:nvSpPr>
          <p:cNvPr id="18443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971800" y="15240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25146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260725" y="3594100"/>
            <a:ext cx="5426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altLang="pl-PL">
              <a:cs typeface="Arial" pitchFamily="34" charset="0"/>
            </a:endParaRPr>
          </a:p>
          <a:p>
            <a:pPr eaLnBrk="0" hangingPunct="0"/>
            <a:endParaRPr lang="en-US" altLang="pl-PL">
              <a:cs typeface="Arial" pitchFamily="34" charset="0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2362200" y="40386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2971800" y="1425575"/>
            <a:ext cx="6172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Wymiary tulei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pl-PL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właściwie dobrane wymiary tulei są kluczowe dla kontrolowania poziomu oleju i zwiększenia trwałości</a:t>
            </a:r>
            <a:r>
              <a:rPr lang="en-US" altLang="pl-PL" sz="2200">
                <a:cs typeface="Arial" pitchFamily="34" charset="0"/>
              </a:rPr>
              <a:t>. </a:t>
            </a:r>
            <a:r>
              <a:rPr lang="pl-PL" altLang="pl-PL" sz="2200">
                <a:cs typeface="Arial" pitchFamily="34" charset="0"/>
              </a:rPr>
              <a:t>Tuleje cylindrów oferowane przez konkurencyjne marki okazują się zbyt małe, bywają pokryte siatką rysek, co jest nie do przyjęcia, a ich kołnierze są zbyt wysokie</a:t>
            </a:r>
            <a:r>
              <a:rPr lang="en-US" altLang="pl-PL" sz="2200">
                <a:cs typeface="Arial" pitchFamily="34" charset="0"/>
              </a:rPr>
              <a:t>. </a:t>
            </a:r>
            <a:r>
              <a:rPr lang="pl-PL" altLang="pl-PL" sz="2200">
                <a:cs typeface="Arial" pitchFamily="34" charset="0"/>
              </a:rPr>
              <a:t>To wszystko może doprowadzić do zatarcia tłoka, problemów z kontrolowaniem poziomu oleju oraz nieprawidłowego „zgniatania” uszczelki głowicy, co skutkuje przeciekami</a:t>
            </a:r>
            <a:r>
              <a:rPr lang="en-US" altLang="pl-PL" sz="2200">
                <a:cs typeface="Arial" pitchFamily="34" charset="0"/>
              </a:rPr>
              <a:t>.</a:t>
            </a:r>
            <a:endParaRPr lang="en-US" altLang="pl-PL" sz="2200" b="1">
              <a:cs typeface="Arial" pitchFamily="34" charset="0"/>
            </a:endParaRP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2590800" y="1600200"/>
            <a:ext cx="381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971800" y="1600200"/>
            <a:ext cx="6019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Chromowana powierzchnia pierścienia tłokowego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pl-PL" altLang="pl-PL" sz="2400" b="1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starannie dobrana warstwa chromowania na powierzchni zapewnia odpowiednie tarcie między pierścieniem a tuleją oraz kontrolę nad poziomem oleju</a:t>
            </a:r>
            <a:r>
              <a:rPr lang="en-US" altLang="pl-PL" sz="2200">
                <a:cs typeface="Arial" pitchFamily="34" charset="0"/>
              </a:rPr>
              <a:t>.  </a:t>
            </a:r>
            <a:r>
              <a:rPr lang="pl-PL" altLang="pl-PL" sz="2200">
                <a:cs typeface="Arial" pitchFamily="34" charset="0"/>
              </a:rPr>
              <a:t>Warstwa chromowana konkurencyjnych pierścieni bywa zbyt gruba. Może to doprowadzić do nadmiernego zużycia części i, w efekcie, problemów z kontrolą poziomu oleju.</a:t>
            </a:r>
            <a:endParaRPr lang="en-US" altLang="pl-PL" sz="2200">
              <a:cs typeface="Arial" pitchFamily="34" charset="0"/>
            </a:endParaRPr>
          </a:p>
        </p:txBody>
      </p:sp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971800" y="1676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2286000" y="16764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98500" y="1312863"/>
            <a:ext cx="845820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dirty="0" smtClean="0"/>
              <a:t>Kompletne silniki</a:t>
            </a:r>
            <a:r>
              <a:rPr lang="en-US" altLang="pl-PL" sz="2800" b="1" dirty="0" smtClean="0"/>
              <a:t> – </a:t>
            </a:r>
            <a:r>
              <a:rPr lang="pl-PL" altLang="pl-PL" sz="2800" b="1" dirty="0" smtClean="0"/>
              <a:t>nowe i regenerowane</a:t>
            </a:r>
            <a:endParaRPr lang="en-US" altLang="pl-PL" sz="2800" b="1" dirty="0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Stworzone z myślą o pierwotnych poziomach emisji.</a:t>
            </a:r>
            <a:endParaRPr lang="en-US" altLang="pl-PL" sz="240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Uwzględniają wszystkie techniczne udoskonalenia w celu zwiększenia trwałości i zmniejszenia zużycia paliwa</a:t>
            </a:r>
            <a:r>
              <a:rPr lang="en-US" altLang="pl-PL" sz="2400" dirty="0" smtClean="0">
                <a:solidFill>
                  <a:srgbClr val="000000"/>
                </a:solidFill>
              </a:rPr>
              <a:t>.  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/>
              <a:t>Regenerowane silniki zastępcze są poddawane </a:t>
            </a:r>
            <a:r>
              <a:rPr lang="pl-PL" altLang="pl-PL" sz="2400" dirty="0" err="1" smtClean="0"/>
              <a:t>hamownaiu</a:t>
            </a:r>
            <a:r>
              <a:rPr lang="pl-PL" altLang="pl-PL" sz="2400" dirty="0" smtClean="0"/>
              <a:t>, aby na pewno działały jak nowe</a:t>
            </a:r>
            <a:r>
              <a:rPr lang="en-US" altLang="pl-PL" sz="2400" dirty="0" smtClean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Nowe i regenerowane silniki zastępcze są kompletne i gotowe do zainstalowania</a:t>
            </a:r>
            <a:r>
              <a:rPr lang="en-US" altLang="pl-PL" sz="2400" dirty="0" smtClean="0">
                <a:solidFill>
                  <a:srgbClr val="000000"/>
                </a:solidFill>
              </a:rPr>
              <a:t>,</a:t>
            </a:r>
            <a:r>
              <a:rPr lang="pl-PL" altLang="pl-PL" sz="2400" dirty="0" smtClean="0">
                <a:solidFill>
                  <a:srgbClr val="000000"/>
                </a:solidFill>
              </a:rPr>
              <a:t> co skraca przestoje i zmniejsza koszty, oraz objęte pełną ochroną gwarancyjną.</a:t>
            </a:r>
            <a:endParaRPr lang="en-US" altLang="pl-PL" sz="2400" dirty="0" smtClean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093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895600" y="1371600"/>
            <a:ext cx="624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Korbowody łamane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pl-PL" altLang="pl-PL" sz="2400" b="1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maksymalizują poziom obciążenia, aby zwiększyć żywotność silnika.</a:t>
            </a:r>
            <a:r>
              <a:rPr lang="en-US" altLang="pl-PL" sz="22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Dopasowane powierzchnie łączenia odpowiadają za prawidłowe zmontowanie </a:t>
            </a:r>
            <a:r>
              <a:rPr lang="pl-PL" altLang="pl-PL" sz="2200" dirty="0" smtClean="0">
                <a:cs typeface="Arial" pitchFamily="34" charset="0"/>
              </a:rPr>
              <a:t>korbowodu z </a:t>
            </a:r>
            <a:r>
              <a:rPr lang="pl-PL" altLang="pl-PL" sz="2200" dirty="0">
                <a:cs typeface="Arial" pitchFamily="34" charset="0"/>
              </a:rPr>
              <a:t>tłokiem podczas naprawy</a:t>
            </a:r>
            <a:r>
              <a:rPr lang="en-US" altLang="pl-PL" sz="2200" dirty="0">
                <a:cs typeface="Arial" pitchFamily="34" charset="0"/>
              </a:rPr>
              <a:t>.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895600" y="36576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895600" y="1524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2286000" y="2667000"/>
            <a:ext cx="6096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V="1">
            <a:off x="2286000" y="4572000"/>
            <a:ext cx="6096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895600" y="3619500"/>
            <a:ext cx="624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Automatyczne łączone procesy umieszczania i dokręcania śruby mocującej </a:t>
            </a:r>
            <a:r>
              <a:rPr lang="pl-PL" altLang="pl-PL" sz="2400" b="1" dirty="0" smtClean="0">
                <a:cs typeface="Arial" pitchFamily="34" charset="0"/>
              </a:rPr>
              <a:t>korbowód: </a:t>
            </a:r>
            <a:r>
              <a:rPr lang="pl-PL" altLang="pl-PL" sz="2200" dirty="0">
                <a:cs typeface="Arial" pitchFamily="34" charset="0"/>
              </a:rPr>
              <a:t>dzięki nim zespół </a:t>
            </a:r>
            <a:r>
              <a:rPr lang="pl-PL" altLang="pl-PL" sz="2200" dirty="0" smtClean="0">
                <a:cs typeface="Arial" pitchFamily="34" charset="0"/>
              </a:rPr>
              <a:t>korbowodu </a:t>
            </a:r>
            <a:r>
              <a:rPr lang="pl-PL" altLang="pl-PL" sz="2200" dirty="0">
                <a:cs typeface="Arial" pitchFamily="34" charset="0"/>
              </a:rPr>
              <a:t>pozostanie zmontowany – eliminują możliwość wystąpienia usterek wynikających z nieprawidłowego montażu.</a:t>
            </a:r>
            <a:endParaRPr lang="en-US" altLang="pl-PL" sz="2200" b="1" dirty="0">
              <a:cs typeface="Arial" pitchFamily="34" charset="0"/>
            </a:endParaRPr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76200" y="609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2800" b="1">
                <a:solidFill>
                  <a:schemeClr val="tx2"/>
                </a:solidFill>
                <a:cs typeface="Arial" pitchFamily="34" charset="0"/>
              </a:rPr>
              <a:t>Rozróżnienie regenerowanych zespołów cylindra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4676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głowic cylindra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533" name="Line 15"/>
          <p:cNvSpPr>
            <a:spLocks noChangeShapeType="1"/>
          </p:cNvSpPr>
          <p:nvPr/>
        </p:nvSpPr>
        <p:spPr bwMode="auto">
          <a:xfrm>
            <a:off x="4800600" y="1447800"/>
            <a:ext cx="0" cy="342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534" name="Line 16"/>
          <p:cNvSpPr>
            <a:spLocks noChangeShapeType="1"/>
          </p:cNvSpPr>
          <p:nvPr/>
        </p:nvSpPr>
        <p:spPr bwMode="auto">
          <a:xfrm flipV="1">
            <a:off x="4038600" y="19050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4800600" y="1371600"/>
            <a:ext cx="4191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Wiele możliwości regeneracji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wszystkie układy zostały fabrycznie poddane próbie szczelności, są w pełni złożone i gotowe do instalacji, co skraca czas pracy nad tym elementem. Dostępne od ręki są także głowice bez zaworów, przeznaczone do samodzielnego zamontowania przez klienta.</a:t>
            </a:r>
            <a:endParaRPr lang="en-US" altLang="pl-PL" sz="2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4676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głowic cylindra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4953000" y="18288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 flipV="1">
            <a:off x="838200" y="3733800"/>
            <a:ext cx="4114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4953000" y="1676400"/>
            <a:ext cx="4191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Czyste głowice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pl-PL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resztki masy rdzeniowej mogą osadzić się w głębi głowic cylindra jako pozostałość po procesach odlewania, która z czasem stanie się szkodliwym  zanieczyszczeniem silnika lub będzie przeszkadzać w odpowiednim schładzaniu go podczas pracy.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 flipH="1" flipV="1">
            <a:off x="304800" y="3124200"/>
            <a:ext cx="533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4676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głowic cylindra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4953000" y="19050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3886200" y="1905000"/>
            <a:ext cx="1066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953000" y="1755775"/>
            <a:ext cx="3962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Standardowe </a:t>
            </a:r>
            <a:br>
              <a:rPr lang="pl-PL" altLang="pl-PL" sz="2400" b="1" dirty="0">
                <a:cs typeface="Arial" pitchFamily="34" charset="0"/>
              </a:rPr>
            </a:br>
            <a:r>
              <a:rPr lang="pl-PL" altLang="pl-PL" sz="2400" b="1" dirty="0">
                <a:cs typeface="Arial" pitchFamily="34" charset="0"/>
              </a:rPr>
              <a:t>i </a:t>
            </a:r>
            <a:r>
              <a:rPr lang="pl-PL" altLang="pl-PL" sz="2400" b="1" dirty="0" err="1">
                <a:cs typeface="Arial" pitchFamily="34" charset="0"/>
              </a:rPr>
              <a:t>nadwymiarowe</a:t>
            </a:r>
            <a:r>
              <a:rPr lang="pl-PL" altLang="pl-PL" sz="2400" b="1" dirty="0">
                <a:cs typeface="Arial" pitchFamily="34" charset="0"/>
              </a:rPr>
              <a:t> prowadnice i/lub </a:t>
            </a:r>
            <a:r>
              <a:rPr lang="pl-PL" altLang="pl-PL" sz="2400" b="1" dirty="0" smtClean="0">
                <a:cs typeface="Arial" pitchFamily="34" charset="0"/>
              </a:rPr>
              <a:t>gniazda zaworowe</a:t>
            </a:r>
            <a:r>
              <a:rPr lang="en-US" altLang="pl-PL" sz="2400" b="1" dirty="0" smtClean="0">
                <a:cs typeface="Arial" pitchFamily="34" charset="0"/>
              </a:rPr>
              <a:t>:</a:t>
            </a:r>
            <a:r>
              <a:rPr lang="en-US" altLang="pl-PL" sz="2400" dirty="0" smtClean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dostępność wielu rozmiarów prowadnic i </a:t>
            </a:r>
            <a:r>
              <a:rPr lang="pl-PL" altLang="pl-PL" sz="2200" dirty="0" smtClean="0">
                <a:cs typeface="Arial" pitchFamily="34" charset="0"/>
              </a:rPr>
              <a:t>gniazd </a:t>
            </a:r>
            <a:r>
              <a:rPr lang="pl-PL" altLang="pl-PL" sz="2200" dirty="0">
                <a:cs typeface="Arial" pitchFamily="34" charset="0"/>
              </a:rPr>
              <a:t>pozwala wykorzystać w najwyższym stopniu możliwości naprawy i odzyskiwania </a:t>
            </a:r>
            <a:r>
              <a:rPr lang="pl-PL" altLang="pl-PL" sz="2200" dirty="0" smtClean="0">
                <a:cs typeface="Arial" pitchFamily="34" charset="0"/>
              </a:rPr>
              <a:t>głowic.</a:t>
            </a:r>
            <a:endParaRPr lang="en-US" altLang="pl-PL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4676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głowic cylindra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5029200" y="17526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5029200" y="16002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Zaprojektowane z myślą o regeneracji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kosztowna dolna część odlewu głowicy może zostać poddana obróbce mechanicznej w celu naprawienia drobnych uszkodzeń, a następnie wciąż może zostać wykorzystana ponownie.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505200" y="35052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1447800" y="44196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 flipV="1">
            <a:off x="1676400" y="2743200"/>
            <a:ext cx="31242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>
            <a:off x="4648200" y="2667000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4676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głowic cylindra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953000" y="15240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429000" y="35052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953000" y="1425575"/>
            <a:ext cx="4191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Poddane pełnej obróbce mechanicznej, aby spełniały surowe normy </a:t>
            </a:r>
            <a:br>
              <a:rPr lang="pl-PL" altLang="pl-PL" sz="2400" b="1" dirty="0">
                <a:cs typeface="Arial" pitchFamily="34" charset="0"/>
              </a:rPr>
            </a:br>
            <a:r>
              <a:rPr lang="pl-PL" altLang="pl-PL" sz="2400" b="1" dirty="0">
                <a:cs typeface="Arial" pitchFamily="34" charset="0"/>
              </a:rPr>
              <a:t>i tolerancje Caterpillar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pl-PL" altLang="pl-PL" sz="24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ze względu na doskonałe dopasowanie wszystkich elementów głowicy cylindra i stykających się powierzchni obróbka zapewnia zero przecieków. Dzięki temu część jest maksymalnie niezawodna i cechuje ją zwiększona trwałość.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371600" y="43434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4648200" y="2667000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1600200" y="2743200"/>
            <a:ext cx="3200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zaworów ssących </a:t>
            </a:r>
            <a:br>
              <a:rPr lang="pl-PL" altLang="pl-PL" sz="36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i wydechowych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3200400" y="2362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1295400"/>
            <a:ext cx="19732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Line 7"/>
          <p:cNvSpPr>
            <a:spLocks noChangeShapeType="1"/>
          </p:cNvSpPr>
          <p:nvPr/>
        </p:nvSpPr>
        <p:spPr bwMode="auto">
          <a:xfrm flipV="1">
            <a:off x="2133600" y="25908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55" name="Line 13"/>
          <p:cNvSpPr>
            <a:spLocks noChangeShapeType="1"/>
          </p:cNvSpPr>
          <p:nvPr/>
        </p:nvSpPr>
        <p:spPr bwMode="auto">
          <a:xfrm flipV="1">
            <a:off x="2057400" y="2590800"/>
            <a:ext cx="1143000" cy="536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3200400" y="2209800"/>
            <a:ext cx="5715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Rowki zaworu</a:t>
            </a:r>
            <a:r>
              <a:rPr lang="en-US" altLang="pl-PL" sz="2400" b="1" dirty="0">
                <a:cs typeface="Arial" pitchFamily="34" charset="0"/>
              </a:rPr>
              <a:t>: </a:t>
            </a:r>
            <a:r>
              <a:rPr lang="pl-PL" altLang="pl-PL" sz="2200" dirty="0">
                <a:cs typeface="Arial" pitchFamily="34" charset="0"/>
              </a:rPr>
              <a:t>obrabianie mechaniczne zgodne ze specyfikacjami Caterpillar sprawia, że na rowkach </a:t>
            </a:r>
            <a:r>
              <a:rPr lang="pl-PL" altLang="pl-PL" sz="2200" dirty="0" smtClean="0">
                <a:cs typeface="Arial" pitchFamily="34" charset="0"/>
              </a:rPr>
              <a:t>jest brak </a:t>
            </a:r>
            <a:r>
              <a:rPr lang="pl-PL" altLang="pl-PL" sz="2200" dirty="0">
                <a:cs typeface="Arial" pitchFamily="34" charset="0"/>
              </a:rPr>
              <a:t>śladów radełkowania. Niestaranne wykończenie tego obszaru może doprowadzić do nadmiernego zużycia </a:t>
            </a:r>
            <a:r>
              <a:rPr lang="pl-PL" altLang="pl-PL" sz="2200" dirty="0" smtClean="0">
                <a:cs typeface="Arial" pitchFamily="34" charset="0"/>
              </a:rPr>
              <a:t>zamka </a:t>
            </a:r>
            <a:r>
              <a:rPr lang="pl-PL" altLang="pl-PL" sz="2200" dirty="0">
                <a:cs typeface="Arial" pitchFamily="34" charset="0"/>
              </a:rPr>
              <a:t>zaworu i zapadnięcia się zaworu.</a:t>
            </a:r>
            <a:endParaRPr lang="en-US" altLang="pl-PL" sz="22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7716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2819400" y="2133600"/>
            <a:ext cx="5638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Kąt gniazda zaworu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bardziej stromy kąt nachylenia przylgni zaworu oznacza lepsze dopasowanie do </a:t>
            </a:r>
            <a:r>
              <a:rPr lang="pl-PL" altLang="pl-PL" sz="2200" dirty="0" smtClean="0">
                <a:cs typeface="Arial" pitchFamily="34" charset="0"/>
              </a:rPr>
              <a:t>gniazda </a:t>
            </a:r>
            <a:r>
              <a:rPr lang="pl-PL" altLang="pl-PL" sz="2200" dirty="0">
                <a:cs typeface="Arial" pitchFamily="34" charset="0"/>
              </a:rPr>
              <a:t>zaworu. W porównaniu z konkurencyjnymi produktami w zaworach marki </a:t>
            </a:r>
            <a:r>
              <a:rPr lang="pl-PL" altLang="pl-PL" sz="2200" dirty="0" err="1">
                <a:cs typeface="Arial" pitchFamily="34" charset="0"/>
              </a:rPr>
              <a:t>Cat</a:t>
            </a:r>
            <a:r>
              <a:rPr lang="pl-PL" altLang="pl-PL" sz="2200" dirty="0">
                <a:cs typeface="Arial" pitchFamily="34" charset="0"/>
              </a:rPr>
              <a:t> zastosowano 150% więcej materiału pokrywającego,</a:t>
            </a:r>
            <a:r>
              <a:rPr lang="en-US" altLang="pl-PL" sz="22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co skutkuje większą trwałością i lepszymi osiągami</a:t>
            </a:r>
            <a:r>
              <a:rPr lang="en-US" altLang="pl-PL" sz="2200" dirty="0">
                <a:cs typeface="Arial" pitchFamily="34" charset="0"/>
              </a:rPr>
              <a:t>.</a:t>
            </a:r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>
            <a:off x="2819400" y="22860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8678" name="Line 13"/>
          <p:cNvSpPr>
            <a:spLocks noChangeShapeType="1"/>
          </p:cNvSpPr>
          <p:nvPr/>
        </p:nvSpPr>
        <p:spPr bwMode="auto">
          <a:xfrm flipV="1">
            <a:off x="1981200" y="4267200"/>
            <a:ext cx="8382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 dirty="0">
                <a:solidFill>
                  <a:schemeClr val="tx2"/>
                </a:solidFill>
                <a:cs typeface="Arial" pitchFamily="34" charset="0"/>
              </a:rPr>
              <a:t>Rozróżnienie zaworów ssących </a:t>
            </a:r>
            <a:br>
              <a:rPr lang="pl-PL" altLang="pl-PL" sz="3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600" b="1" dirty="0">
                <a:solidFill>
                  <a:schemeClr val="tx2"/>
                </a:solidFill>
                <a:cs typeface="Arial" pitchFamily="34" charset="0"/>
              </a:rPr>
              <a:t>i wydechowych</a:t>
            </a:r>
            <a:endParaRPr lang="en-US" altLang="pl-PL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7716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981200" y="20574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V="1">
            <a:off x="1524000" y="3200400"/>
            <a:ext cx="45720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 flipV="1">
            <a:off x="1828800" y="4419600"/>
            <a:ext cx="15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1981200" y="1905000"/>
            <a:ext cx="7086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Twardość grzybka zaworu</a:t>
            </a:r>
            <a:r>
              <a:rPr lang="en-US" altLang="pl-PL" sz="2400" b="1">
                <a:cs typeface="Arial" pitchFamily="34" charset="0"/>
              </a:rPr>
              <a:t>: </a:t>
            </a:r>
            <a:r>
              <a:rPr lang="pl-PL" altLang="pl-PL" sz="2200">
                <a:cs typeface="Arial" pitchFamily="34" charset="0"/>
              </a:rPr>
              <a:t>odpowiednia twardość i dobór właściwych materiałów zmniejsza ryzyko przedwczesnego pęknięcia lub pęknięcia zmęczeniowego. W konkurencyjnych zaworach stosuje się te same materiały na trzonku i grzybku. Wiele zaworów marki Cat wyprodukowano z dwóch rodzajów materiałów, a następnie poddano zgrzewaniu tarciowemu i obróbce mechanicznej w celu zwiększenia wytrzymałości, niezawodności i przenikania ciepła</a:t>
            </a:r>
            <a:r>
              <a:rPr lang="en-US" altLang="pl-PL" sz="2200">
                <a:cs typeface="Arial" pitchFamily="34" charset="0"/>
              </a:rPr>
              <a:t>.</a:t>
            </a:r>
            <a:endParaRPr lang="en-US" altLang="pl-PL" sz="2200" b="1">
              <a:cs typeface="Arial" pitchFamily="34" charset="0"/>
            </a:endParaRPr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 flipV="1">
            <a:off x="1371600" y="2514600"/>
            <a:ext cx="609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zaworów ssących </a:t>
            </a:r>
            <a:br>
              <a:rPr lang="pl-PL" altLang="pl-PL" sz="36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i wydechowych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2895600" y="2057400"/>
            <a:ext cx="527367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Wysokość, długość i średnica grzybka oraz trzonka zaworu:</a:t>
            </a:r>
            <a:r>
              <a:rPr lang="pl-PL" altLang="pl-PL" sz="2200" b="1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zawory marki </a:t>
            </a:r>
            <a:r>
              <a:rPr lang="pl-PL" altLang="pl-PL" sz="2200" dirty="0" err="1">
                <a:cs typeface="Arial" pitchFamily="34" charset="0"/>
              </a:rPr>
              <a:t>Cat</a:t>
            </a:r>
            <a:r>
              <a:rPr lang="pl-PL" altLang="pl-PL" sz="2200" dirty="0">
                <a:cs typeface="Arial" pitchFamily="34" charset="0"/>
              </a:rPr>
              <a:t> cechuje prawidłowa geometria. Dzięki niej zawór jest odpowiednio dopasowany i pozwala na kontrolowanie </a:t>
            </a:r>
            <a:r>
              <a:rPr lang="pl-PL" altLang="pl-PL" sz="2200" dirty="0" smtClean="0">
                <a:cs typeface="Arial" pitchFamily="34" charset="0"/>
              </a:rPr>
              <a:t>smarowania zaworu olejem, </a:t>
            </a:r>
            <a:r>
              <a:rPr lang="pl-PL" altLang="pl-PL" sz="2200" dirty="0">
                <a:cs typeface="Arial" pitchFamily="34" charset="0"/>
              </a:rPr>
              <a:t>prawidłowe funkcjonowanie zaworu i spalanie</a:t>
            </a:r>
            <a:r>
              <a:rPr lang="en-US" altLang="pl-PL" sz="2200" dirty="0">
                <a:cs typeface="Arial" pitchFamily="34" charset="0"/>
              </a:rPr>
              <a:t>, </a:t>
            </a:r>
            <a:r>
              <a:rPr lang="pl-PL" altLang="pl-PL" sz="2200" dirty="0">
                <a:cs typeface="Arial" pitchFamily="34" charset="0"/>
              </a:rPr>
              <a:t>właściwą synchronizację i lepsze osiągi</a:t>
            </a:r>
            <a:r>
              <a:rPr lang="en-US" altLang="pl-PL" sz="2200" dirty="0">
                <a:cs typeface="Arial" pitchFamily="34" charset="0"/>
              </a:rPr>
              <a:t>. </a:t>
            </a:r>
            <a:endParaRPr lang="en-US" altLang="pl-PL" sz="2200" b="1" dirty="0">
              <a:cs typeface="Arial" pitchFamily="34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zaworów ssących </a:t>
            </a:r>
            <a:br>
              <a:rPr lang="pl-PL" altLang="pl-PL" sz="36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i wydechowych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07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7716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AutoShape 18"/>
          <p:cNvSpPr>
            <a:spLocks/>
          </p:cNvSpPr>
          <p:nvPr/>
        </p:nvSpPr>
        <p:spPr bwMode="auto">
          <a:xfrm>
            <a:off x="2286000" y="1295400"/>
            <a:ext cx="457200" cy="4267200"/>
          </a:xfrm>
          <a:prstGeom prst="rightBrace">
            <a:avLst>
              <a:gd name="adj1" fmla="val 77778"/>
              <a:gd name="adj2" fmla="val 4609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Wymiana u sprzedawcy</a:t>
            </a:r>
            <a:r>
              <a:rPr lang="en-US" altLang="pl-PL" sz="3200" smtClean="0"/>
              <a:t> 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/>
              <a:t>Klienci mogą zakupić naprawione części działające jak nowe oraz silniki dostępne od ręki</a:t>
            </a:r>
            <a:r>
              <a:rPr lang="en-US" altLang="pl-PL" sz="2400" smtClean="0">
                <a:solidFill>
                  <a:srgbClr val="000000"/>
                </a:solidFill>
              </a:rPr>
              <a:t>.  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Klient zwraca sprzedawcy używaną część lub „zespół główny”</a:t>
            </a:r>
            <a:r>
              <a:rPr lang="en-US" altLang="pl-PL" sz="2400" smtClean="0">
                <a:solidFill>
                  <a:srgbClr val="000000"/>
                </a:solidFill>
              </a:rPr>
              <a:t>.  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W warsztacie lub centrum regeneracji sprzedawca zleca naprawę zespołu głównego, aby był jak nowy. Następnie umieszcza go w magazynie w oczekiwaniu na kolejnego klienta.</a:t>
            </a:r>
            <a:endParaRPr lang="en-US" altLang="pl-PL" sz="2400" smtClean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858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215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wtryskiwaczy paliwa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2667000" y="2057400"/>
            <a:ext cx="6324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Opatentowany materiał i sposób produkcji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do stworzenia wtryskiwaczy marki Cat wykorzystuje się specjalistyczne procesy metalurgiczne oraz opatentowane procesy produkcji i projekty, dzięki którym wtryskiwacze te mogą spełniać aktualne wymogi emisyjne względem wydajności i wtrysku</a:t>
            </a:r>
            <a:r>
              <a:rPr lang="en-US" altLang="pl-PL" sz="2200">
                <a:cs typeface="Arial" pitchFamily="34" charset="0"/>
              </a:rPr>
              <a:t>.</a:t>
            </a: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2667000" y="21336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H="1">
            <a:off x="1981200" y="3124200"/>
            <a:ext cx="685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wtryskiwaczy paliwa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71600"/>
            <a:ext cx="2422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819400" y="1524000"/>
            <a:ext cx="6172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W </a:t>
            </a:r>
            <a:r>
              <a:rPr lang="en-US" altLang="pl-PL" sz="2400" b="1" dirty="0">
                <a:cs typeface="Arial" pitchFamily="34" charset="0"/>
              </a:rPr>
              <a:t>100% </a:t>
            </a:r>
            <a:r>
              <a:rPr lang="pl-PL" altLang="pl-PL" sz="2400" b="1" dirty="0">
                <a:cs typeface="Arial" pitchFamily="34" charset="0"/>
              </a:rPr>
              <a:t>testowane fabrycznie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pl-PL" altLang="pl-PL" sz="2400" b="1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zarówno nowe, jak i regenerowane wtryskiwacze zostały w 100% przetestowane i skalibrowane fabrycznie zgodnie ze specyfikacjami i za pomocą tego samego sprzętu testowego, aby zapewnić najwyższą wydajność i zgodność z normami czystości</a:t>
            </a:r>
            <a:r>
              <a:rPr lang="en-US" altLang="pl-PL" sz="2200" dirty="0">
                <a:cs typeface="Arial" pitchFamily="34" charset="0"/>
              </a:rPr>
              <a:t>. </a:t>
            </a:r>
            <a:r>
              <a:rPr lang="pl-PL" altLang="pl-PL" sz="2200" dirty="0">
                <a:cs typeface="Arial" pitchFamily="34" charset="0"/>
              </a:rPr>
              <a:t>W efekcie klienci za każdym razem otrzymują produkty wysokiej jakości.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32774" name="AutoShape 10"/>
          <p:cNvSpPr>
            <a:spLocks/>
          </p:cNvSpPr>
          <p:nvPr/>
        </p:nvSpPr>
        <p:spPr bwMode="auto">
          <a:xfrm>
            <a:off x="2362200" y="1524000"/>
            <a:ext cx="457200" cy="3962400"/>
          </a:xfrm>
          <a:prstGeom prst="rightBrace">
            <a:avLst>
              <a:gd name="adj1" fmla="val 72222"/>
              <a:gd name="adj2" fmla="val 4609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wtryskiwaczy paliwa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667000" y="1676400"/>
            <a:ext cx="6400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Szeroka gama produktów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regenerowane części zamienne są dostępne dla wszystkich modeli silników, zarówno tych sprzed II Wojny Światowej, jak i nowoczesnych modeli spełniających wymogi normy Tier 4, co stanowi alternatywę dla nowych wtryskiwaczy. Klienci mogą być spokojni o to, że będą mieć stały dostęp do możliwości naprawy przez cały okres użyteczności sprzętu.</a:t>
            </a:r>
            <a:endParaRPr lang="en-US" altLang="pl-PL" sz="2200">
              <a:cs typeface="Arial" pitchFamily="34" charset="0"/>
            </a:endParaRP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295400"/>
            <a:ext cx="1571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AutoShape 9"/>
          <p:cNvSpPr>
            <a:spLocks/>
          </p:cNvSpPr>
          <p:nvPr/>
        </p:nvSpPr>
        <p:spPr bwMode="auto">
          <a:xfrm>
            <a:off x="2133600" y="1524000"/>
            <a:ext cx="457200" cy="3962400"/>
          </a:xfrm>
          <a:prstGeom prst="rightBrace">
            <a:avLst>
              <a:gd name="adj1" fmla="val 72222"/>
              <a:gd name="adj2" fmla="val 4609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143000"/>
            <a:ext cx="34559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turbosprężarek doładowujących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810000" y="1828800"/>
            <a:ext cx="4800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Tolerancje wytwarzania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ściśle określone tolerancje odpowiadają za wydajną pracę przy uzyskaniu prawidłowego przepływu powietrza i prędkości koła, dzięki czemu zwiększa się żywotność turbosprężarki i wydajność silnika. To sprawia, że koszt pracy silnika jest niższy.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3810000" y="19812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 flipH="1">
            <a:off x="2590800" y="2514600"/>
            <a:ext cx="1219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143000"/>
            <a:ext cx="34559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turbosprężarek doładowujących</a:t>
            </a:r>
            <a:endParaRPr lang="en-US" altLang="pl-PL" sz="24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810000" y="1857375"/>
            <a:ext cx="533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Nadzwyczaj dobre wyważenie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 </a:t>
            </a:r>
            <a:r>
              <a:rPr lang="pl-PL" altLang="pl-PL" sz="2200" dirty="0">
                <a:cs typeface="Arial" pitchFamily="34" charset="0"/>
              </a:rPr>
              <a:t>wyważenie </a:t>
            </a:r>
            <a:r>
              <a:rPr lang="pl-PL" altLang="pl-PL" sz="2200" dirty="0" smtClean="0">
                <a:cs typeface="Arial" pitchFamily="34" charset="0"/>
              </a:rPr>
              <a:t>wirnika </a:t>
            </a:r>
            <a:r>
              <a:rPr lang="pl-PL" altLang="pl-PL" sz="2200" dirty="0">
                <a:cs typeface="Arial" pitchFamily="34" charset="0"/>
              </a:rPr>
              <a:t>turbosprężarki jest najważniejsze. Czasem prędkość </a:t>
            </a:r>
            <a:r>
              <a:rPr lang="pl-PL" altLang="pl-PL" sz="2200" dirty="0" smtClean="0">
                <a:cs typeface="Arial" pitchFamily="34" charset="0"/>
              </a:rPr>
              <a:t>obrotowa wirnika </a:t>
            </a:r>
            <a:r>
              <a:rPr lang="pl-PL" altLang="pl-PL" sz="2200" dirty="0">
                <a:cs typeface="Arial" pitchFamily="34" charset="0"/>
              </a:rPr>
              <a:t>może wynosić 80 tys. obrotów na minutę, a nawet więcej</a:t>
            </a:r>
            <a:r>
              <a:rPr lang="en-US" altLang="pl-PL" sz="2200" dirty="0">
                <a:cs typeface="Arial" pitchFamily="34" charset="0"/>
              </a:rPr>
              <a:t>.</a:t>
            </a:r>
            <a:r>
              <a:rPr lang="pl-PL" altLang="pl-PL" sz="2200" dirty="0">
                <a:cs typeface="Arial" pitchFamily="34" charset="0"/>
              </a:rPr>
              <a:t> Odpowiednie wyważenie zwiększa całkowitą żywotność i wydajność turbosprężarki, co skutkuje doskonałymi osiągami silnika. Nie ma sensu sięgać po wątpliwe rozwiązania!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3810000" y="16002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2362200" y="2438400"/>
            <a:ext cx="1447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7788" y="517525"/>
            <a:ext cx="906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uszczelek</a:t>
            </a:r>
            <a:endParaRPr lang="en-US" altLang="pl-PL" sz="3600" b="1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44663"/>
            <a:ext cx="38862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191000" y="1676400"/>
            <a:ext cx="4800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Twardsze uszczelki tulei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>
                <a:cs typeface="Arial" pitchFamily="34" charset="0"/>
              </a:rPr>
              <a:t> </a:t>
            </a:r>
            <a:r>
              <a:rPr lang="pl-PL" altLang="pl-PL" sz="2400">
                <a:cs typeface="Arial" pitchFamily="34" charset="0"/>
              </a:rPr>
              <a:t/>
            </a:r>
            <a:br>
              <a:rPr lang="pl-PL" altLang="pl-PL" sz="2400">
                <a:cs typeface="Arial" pitchFamily="34" charset="0"/>
              </a:rPr>
            </a:br>
            <a:r>
              <a:rPr lang="pl-PL" altLang="pl-PL" sz="2200">
                <a:cs typeface="Arial" pitchFamily="34" charset="0"/>
              </a:rPr>
              <a:t>w porównaniu z wieloma zamiennikami uszczelki tulei marki Cat są twardsze ze względu na swój skład chemiczny. Z tego powodu są odporne na rozcinanie podczas montażu i nie przeciekają – olej i chłodziwo pozostają na swoim miejscu. Umożliwia to zwiększenie żywotności silnika i uzyskanie doskonałej wytrzymałości.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4191000" y="18288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810000" y="2057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7788" y="517525"/>
            <a:ext cx="906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uszczelek</a:t>
            </a:r>
            <a:endParaRPr lang="en-US" altLang="pl-PL" sz="3600" b="1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7892" name="Picture 19" descr="C016169"/>
          <p:cNvPicPr>
            <a:picLocks noChangeAspect="1" noChangeArrowheads="1"/>
          </p:cNvPicPr>
          <p:nvPr/>
        </p:nvPicPr>
        <p:blipFill>
          <a:blip r:embed="rId3"/>
          <a:srcRect l="45000" t="6392" b="10519"/>
          <a:stretch>
            <a:fillRect/>
          </a:stretch>
        </p:blipFill>
        <p:spPr bwMode="auto">
          <a:xfrm>
            <a:off x="255588" y="1409700"/>
            <a:ext cx="3478212" cy="411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962400" y="1119188"/>
            <a:ext cx="5181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Trwałe </a:t>
            </a:r>
            <a:r>
              <a:rPr lang="pl-PL" altLang="pl-PL" sz="2400" b="1" dirty="0" smtClean="0">
                <a:cs typeface="Arial" pitchFamily="34" charset="0"/>
              </a:rPr>
              <a:t>materiały</a:t>
            </a:r>
            <a:r>
              <a:rPr lang="en-US" altLang="pl-PL" sz="2400" b="1" dirty="0" smtClean="0">
                <a:cs typeface="Arial" pitchFamily="34" charset="0"/>
              </a:rPr>
              <a:t>:</a:t>
            </a:r>
            <a:r>
              <a:rPr lang="en-US" altLang="pl-PL" sz="2400" dirty="0" smtClean="0">
                <a:cs typeface="Arial" pitchFamily="34" charset="0"/>
              </a:rPr>
              <a:t> </a:t>
            </a:r>
            <a:r>
              <a:rPr lang="pl-PL" altLang="pl-PL" sz="2000" dirty="0">
                <a:cs typeface="Arial" pitchFamily="34" charset="0"/>
              </a:rPr>
              <a:t>w uszczelkach głowicy marki </a:t>
            </a:r>
            <a:r>
              <a:rPr lang="pl-PL" altLang="pl-PL" sz="2000" dirty="0" err="1">
                <a:cs typeface="Arial" pitchFamily="34" charset="0"/>
              </a:rPr>
              <a:t>Cat</a:t>
            </a:r>
            <a:r>
              <a:rPr lang="pl-PL" altLang="pl-PL" sz="2000" dirty="0">
                <a:cs typeface="Arial" pitchFamily="34" charset="0"/>
              </a:rPr>
              <a:t> zawarto górne pierścienie tłokowe wyprodukowane ze stali nierdzewnej, aby zwiększyć ich trwałość i wytrzymałość – w uszczelkach nieoryginalnych stosuje się tańsze pierścienie ze stali węglowej. W porównaniu z dostępnymi na rynku wtórnym uszczelkami wykonanymi z </a:t>
            </a:r>
            <a:r>
              <a:rPr lang="pl-PL" altLang="pl-PL" sz="2000" dirty="0" smtClean="0">
                <a:cs typeface="Arial" pitchFamily="34" charset="0"/>
              </a:rPr>
              <a:t>materiału </a:t>
            </a:r>
            <a:r>
              <a:rPr lang="pl-PL" altLang="pl-PL" sz="2000" dirty="0">
                <a:cs typeface="Arial" pitchFamily="34" charset="0"/>
              </a:rPr>
              <a:t>o </a:t>
            </a:r>
            <a:r>
              <a:rPr lang="pl-PL" altLang="pl-PL" sz="2000" dirty="0" smtClean="0">
                <a:cs typeface="Arial" pitchFamily="34" charset="0"/>
              </a:rPr>
              <a:t>włóknach </a:t>
            </a:r>
            <a:r>
              <a:rPr lang="pl-PL" altLang="pl-PL" sz="2000" dirty="0">
                <a:cs typeface="Arial" pitchFamily="34" charset="0"/>
              </a:rPr>
              <a:t>w </a:t>
            </a:r>
            <a:r>
              <a:rPr lang="pl-PL" altLang="pl-PL" sz="2000" dirty="0" smtClean="0">
                <a:cs typeface="Arial" pitchFamily="34" charset="0"/>
              </a:rPr>
              <a:t>osnowie </a:t>
            </a:r>
            <a:r>
              <a:rPr lang="pl-PL" altLang="pl-PL" sz="2000" dirty="0">
                <a:cs typeface="Arial" pitchFamily="34" charset="0"/>
              </a:rPr>
              <a:t>pokryte grafitem </a:t>
            </a:r>
            <a:r>
              <a:rPr lang="pl-PL" altLang="pl-PL" sz="2000" dirty="0" smtClean="0">
                <a:cs typeface="Arial" pitchFamily="34" charset="0"/>
              </a:rPr>
              <a:t>materiały, </a:t>
            </a:r>
            <a:r>
              <a:rPr lang="pl-PL" altLang="pl-PL" sz="2000" dirty="0">
                <a:cs typeface="Arial" pitchFamily="34" charset="0"/>
              </a:rPr>
              <a:t>z </a:t>
            </a:r>
            <a:r>
              <a:rPr lang="pl-PL" altLang="pl-PL" sz="2000" dirty="0" smtClean="0">
                <a:cs typeface="Arial" pitchFamily="34" charset="0"/>
              </a:rPr>
              <a:t>których </a:t>
            </a:r>
            <a:r>
              <a:rPr lang="pl-PL" altLang="pl-PL" sz="2000" dirty="0">
                <a:cs typeface="Arial" pitchFamily="34" charset="0"/>
              </a:rPr>
              <a:t>wykonano uszczelkę głowicy marki </a:t>
            </a:r>
            <a:r>
              <a:rPr lang="pl-PL" altLang="pl-PL" sz="2000" dirty="0" err="1">
                <a:cs typeface="Arial" pitchFamily="34" charset="0"/>
              </a:rPr>
              <a:t>Cat</a:t>
            </a:r>
            <a:r>
              <a:rPr lang="pl-PL" altLang="pl-PL" sz="2000" dirty="0">
                <a:cs typeface="Arial" pitchFamily="34" charset="0"/>
              </a:rPr>
              <a:t> znacznie zwiększa możliwości uszczelniające oraz odporność na zniszczenie</a:t>
            </a:r>
            <a:r>
              <a:rPr lang="en-US" altLang="pl-PL" sz="2000" dirty="0">
                <a:cs typeface="Arial" pitchFamily="34" charset="0"/>
              </a:rPr>
              <a:t>.</a:t>
            </a:r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3962400" y="1600200"/>
            <a:ext cx="0" cy="3543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>
            <a:off x="3657600" y="16764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>
            <a:off x="3581400" y="35052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7788" y="517525"/>
            <a:ext cx="906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uszczelek</a:t>
            </a:r>
            <a:endParaRPr lang="en-US" altLang="pl-PL" sz="3600" b="1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524000"/>
            <a:ext cx="3903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267200" y="1733550"/>
            <a:ext cx="4724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Łatwa identyfikacja: </a:t>
            </a:r>
            <a:r>
              <a:rPr lang="pl-PL" altLang="pl-PL" sz="2200">
                <a:cs typeface="Arial" pitchFamily="34" charset="0"/>
              </a:rPr>
              <a:t>podczas gdy wielu sprzedawców zamienników nie może zapewnić jednoznacznej identyfikacji produktu, na oryginalnej uszczelce marki Cat jest odciśnięty numer części</a:t>
            </a:r>
            <a:r>
              <a:rPr lang="en-US" altLang="pl-PL" sz="2200">
                <a:cs typeface="Arial" pitchFamily="34" charset="0"/>
              </a:rPr>
              <a:t>.</a:t>
            </a:r>
            <a:r>
              <a:rPr lang="pl-PL" altLang="pl-PL" sz="2200">
                <a:cs typeface="Arial" pitchFamily="34" charset="0"/>
              </a:rPr>
              <a:t> Dzięki temu zamawianie uszczelek zamiennych przebiega łatwo i sprawnie, a także pozwala zaoszczędzić czas, pieniądze oraz nerwy.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38918" name="Line 9"/>
          <p:cNvSpPr>
            <a:spLocks noChangeShapeType="1"/>
          </p:cNvSpPr>
          <p:nvPr/>
        </p:nvSpPr>
        <p:spPr bwMode="auto">
          <a:xfrm>
            <a:off x="4267200" y="2074863"/>
            <a:ext cx="0" cy="287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H="1" flipV="1">
            <a:off x="1700213" y="2941638"/>
            <a:ext cx="2566987" cy="715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657600" y="1600200"/>
            <a:ext cx="5486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 smtClean="0">
                <a:cs typeface="Arial" pitchFamily="34" charset="0"/>
              </a:rPr>
              <a:t>Wytrzymały uszczelnienie w płynie</a:t>
            </a:r>
            <a:r>
              <a:rPr lang="en-US" altLang="pl-PL" sz="2400" b="1" dirty="0" smtClean="0">
                <a:cs typeface="Arial" pitchFamily="34" charset="0"/>
              </a:rPr>
              <a:t>:</a:t>
            </a:r>
            <a:r>
              <a:rPr lang="en-US" altLang="pl-PL" sz="2400" dirty="0" smtClean="0">
                <a:cs typeface="Arial" pitchFamily="34" charset="0"/>
              </a:rPr>
              <a:t> </a:t>
            </a:r>
            <a:r>
              <a:rPr lang="pl-PL" altLang="pl-PL" sz="2200" dirty="0" smtClean="0">
                <a:cs typeface="Arial" pitchFamily="34" charset="0"/>
              </a:rPr>
              <a:t>uszczelnienie w płynie marki </a:t>
            </a:r>
            <a:r>
              <a:rPr lang="pl-PL" altLang="pl-PL" sz="2200" dirty="0" err="1">
                <a:cs typeface="Arial" pitchFamily="34" charset="0"/>
              </a:rPr>
              <a:t>Cat</a:t>
            </a:r>
            <a:r>
              <a:rPr lang="pl-PL" altLang="pl-PL" sz="2200" dirty="0">
                <a:cs typeface="Arial" pitchFamily="34" charset="0"/>
              </a:rPr>
              <a:t> zapewnia najwyższy poziom uszczelnienia, dzięki czemu niepożądany brud i woda nie mają dostępu do wnętrza silnika, a istotne dla jego działania płyny nie wyciekają. Dodatkowo płyn uszczelniający wpływa korzystnie na zachowanie momentu dokręcenia śrub i ułatwia zamontowanie uszczelki.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7788" y="517525"/>
            <a:ext cx="906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uszczelek</a:t>
            </a:r>
            <a:endParaRPr lang="en-US" altLang="pl-PL" sz="3600" b="1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39941" name="Picture 4" descr="C192095"/>
          <p:cNvPicPr>
            <a:picLocks noChangeAspect="1" noChangeArrowheads="1"/>
          </p:cNvPicPr>
          <p:nvPr/>
        </p:nvPicPr>
        <p:blipFill>
          <a:blip r:embed="rId3">
            <a:lum bright="22000"/>
          </a:blip>
          <a:srcRect l="7500"/>
          <a:stretch>
            <a:fillRect/>
          </a:stretch>
        </p:blipFill>
        <p:spPr bwMode="auto">
          <a:xfrm>
            <a:off x="152400" y="2255838"/>
            <a:ext cx="3429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9"/>
          <p:cNvSpPr>
            <a:spLocks noChangeShapeType="1"/>
          </p:cNvSpPr>
          <p:nvPr/>
        </p:nvSpPr>
        <p:spPr bwMode="auto">
          <a:xfrm>
            <a:off x="3657600" y="17526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 flipH="1">
            <a:off x="3124200" y="3386138"/>
            <a:ext cx="533400" cy="119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H="1">
            <a:off x="2057400" y="3919538"/>
            <a:ext cx="1600200" cy="42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7788" y="517525"/>
            <a:ext cx="906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600" b="1">
                <a:solidFill>
                  <a:schemeClr val="tx2"/>
                </a:solidFill>
                <a:cs typeface="Arial" pitchFamily="34" charset="0"/>
              </a:rPr>
              <a:t>Rozróżnienie uszczelek</a:t>
            </a:r>
            <a:endParaRPr lang="en-US" altLang="pl-PL" sz="36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2895600" y="22860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4096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0779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2895600" y="2133600"/>
            <a:ext cx="6248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Łatwy montaż i demontaż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demontowanie uszczelek </a:t>
            </a:r>
            <a:r>
              <a:rPr lang="pl-PL" altLang="pl-PL" sz="2200" dirty="0" err="1">
                <a:cs typeface="Arial" pitchFamily="34" charset="0"/>
              </a:rPr>
              <a:t>Cat</a:t>
            </a:r>
            <a:r>
              <a:rPr lang="pl-PL" altLang="pl-PL" sz="2200" dirty="0">
                <a:cs typeface="Arial" pitchFamily="34" charset="0"/>
              </a:rPr>
              <a:t> w całości pozwala uniknąć czasochłonnego zeskrobywania, po którym mogą pozostać resztki </a:t>
            </a:r>
            <a:r>
              <a:rPr lang="pl-PL" altLang="pl-PL" sz="2200" dirty="0" smtClean="0">
                <a:cs typeface="Arial" pitchFamily="34" charset="0"/>
              </a:rPr>
              <a:t>uszczelnienia.</a:t>
            </a:r>
          </a:p>
          <a:p>
            <a:pPr eaLnBrk="0" hangingPunct="0"/>
            <a:r>
              <a:rPr lang="pl-PL" altLang="pl-PL" sz="2200" dirty="0" smtClean="0">
                <a:cs typeface="Arial" pitchFamily="34" charset="0"/>
              </a:rPr>
              <a:t>W </a:t>
            </a:r>
            <a:r>
              <a:rPr lang="pl-PL" altLang="pl-PL" sz="2200" dirty="0">
                <a:cs typeface="Arial" pitchFamily="34" charset="0"/>
              </a:rPr>
              <a:t>przyszłości pozostałości te mogłyby wpływać na szczelność elementu i obniżać wydajność pracy silnika. Szybki i łatwy montaż i demontaż to sposób na oszczędność czasu i pieniędzy.</a:t>
            </a:r>
            <a:endParaRPr lang="en-US" altLang="pl-PL" sz="2200" dirty="0">
              <a:cs typeface="Arial" pitchFamily="34" charset="0"/>
            </a:endParaRPr>
          </a:p>
        </p:txBody>
      </p:sp>
      <p:pic>
        <p:nvPicPr>
          <p:cNvPr id="4096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7975"/>
            <a:ext cx="2743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1900"/>
            <a:ext cx="2743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9" name="Line 17"/>
          <p:cNvSpPr>
            <a:spLocks noChangeShapeType="1"/>
          </p:cNvSpPr>
          <p:nvPr/>
        </p:nvSpPr>
        <p:spPr bwMode="auto">
          <a:xfrm flipH="1">
            <a:off x="2590800" y="38862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 flipH="1">
            <a:off x="2286000" y="30480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0100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Regenerowane bloki silnika</a:t>
            </a:r>
            <a:r>
              <a:rPr lang="en-US" altLang="pl-PL" sz="2800" smtClean="0"/>
              <a:t>	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Regeneruje się je w fabryce z użyciem wyłącznie oryginalnych części marki Cat</a:t>
            </a:r>
            <a:r>
              <a:rPr lang="en-US" altLang="pl-PL" sz="2400" smtClean="0">
                <a:solidFill>
                  <a:srgbClr val="000000"/>
                </a:solidFill>
              </a:rPr>
              <a:t>.  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Działają jak nowe i są bardzo trwałe – bloki silnika są całkowicie rozmontowywane i czyszczone, aby mogły spełniać surowe normy. Następnie każdą część poddaje się kontroli, aby na pewno spełniała najwyższe standardy jakości firmy Caterpillar</a:t>
            </a:r>
            <a:r>
              <a:rPr lang="en-US" altLang="pl-PL" sz="2400" smtClean="0">
                <a:solidFill>
                  <a:srgbClr val="000000"/>
                </a:solidFill>
              </a:rPr>
              <a:t>.</a:t>
            </a:r>
            <a:r>
              <a:rPr lang="en-US" altLang="pl-PL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685800" y="609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97125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 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886200" y="1908175"/>
            <a:ext cx="52578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altLang="pl-PL" sz="2800" b="1" dirty="0">
              <a:cs typeface="Arial" pitchFamily="34" charset="0"/>
            </a:endParaRPr>
          </a:p>
          <a:p>
            <a:pPr eaLnBrk="0" hangingPunct="0"/>
            <a:r>
              <a:rPr lang="en-US" altLang="pl-PL" sz="2400" b="1" dirty="0">
                <a:cs typeface="Arial" pitchFamily="34" charset="0"/>
              </a:rPr>
              <a:t>100% </a:t>
            </a:r>
            <a:r>
              <a:rPr lang="pl-PL" altLang="pl-PL" sz="2400" b="1" dirty="0">
                <a:cs typeface="Arial" pitchFamily="34" charset="0"/>
              </a:rPr>
              <a:t>wymiana kluczowych części:</a:t>
            </a:r>
            <a:r>
              <a:rPr lang="pl-PL" altLang="pl-PL" sz="24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całkowita wymiana pierścienia tłokowego zapewnia doskonałą kontrolę nad poziomem oleju i wydajność silnika. Zawory, łożyska, uszczelki i elementy gumowe zostają wymienione na nowe części marki </a:t>
            </a:r>
            <a:r>
              <a:rPr lang="pl-PL" altLang="pl-PL" sz="2200" dirty="0" err="1">
                <a:cs typeface="Arial" pitchFamily="34" charset="0"/>
              </a:rPr>
              <a:t>Cat</a:t>
            </a:r>
            <a:r>
              <a:rPr lang="pl-PL" altLang="pl-PL" sz="2200" dirty="0">
                <a:cs typeface="Arial" pitchFamily="34" charset="0"/>
              </a:rPr>
              <a:t>, aby zapewnić niezawodne funkcjonowanie i większą żywotność silnika.</a:t>
            </a:r>
            <a:endParaRPr lang="en-US" altLang="pl-PL" sz="2200" dirty="0">
              <a:cs typeface="Arial" pitchFamily="34" charset="0"/>
            </a:endParaRP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3886200" y="20574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H="1">
            <a:off x="3200400" y="2590800"/>
            <a:ext cx="685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H="1">
            <a:off x="3276600" y="42672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97125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962400" y="2193925"/>
            <a:ext cx="5181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Odnowione powierzchnie bloku </a:t>
            </a:r>
            <a:br>
              <a:rPr lang="pl-PL" altLang="pl-PL" sz="2400" b="1">
                <a:cs typeface="Arial" pitchFamily="34" charset="0"/>
              </a:rPr>
            </a:br>
            <a:r>
              <a:rPr lang="pl-PL" altLang="pl-PL" sz="2400" b="1">
                <a:cs typeface="Arial" pitchFamily="34" charset="0"/>
              </a:rPr>
              <a:t>i głowicy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000">
                <a:cs typeface="Arial" pitchFamily="34" charset="0"/>
              </a:rPr>
              <a:t>po całkowitym rozmontowaniu bloku najważniejsze powierzchnie zostają poddane ponownej obróbce mechanicznej, aby spełniały wymagania oryginalnej specyfikacji produktu (dotyczącej wymiarów i wykończenia powierzchni). Dzięki temu będą funkcjonować jak nowe</a:t>
            </a:r>
            <a:r>
              <a:rPr lang="en-US" altLang="ja-JP" sz="2000">
                <a:cs typeface="Arial" pitchFamily="34" charset="0"/>
              </a:rPr>
              <a:t>. </a:t>
            </a:r>
            <a:r>
              <a:rPr lang="pl-PL" altLang="ja-JP" sz="2000">
                <a:cs typeface="Arial" pitchFamily="34" charset="0"/>
              </a:rPr>
              <a:t>Potem następuje proces intensywnego oczyszczania</a:t>
            </a:r>
            <a:r>
              <a:rPr lang="en-US" altLang="ja-JP" sz="2000">
                <a:cs typeface="Arial" pitchFamily="34" charset="0"/>
              </a:rPr>
              <a:t>.</a:t>
            </a:r>
            <a:endParaRPr lang="en-US" altLang="pl-PL" sz="2000">
              <a:cs typeface="Arial" pitchFamily="34" charset="0"/>
            </a:endParaRPr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3962400" y="22860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 flipH="1">
            <a:off x="3200400" y="2819400"/>
            <a:ext cx="762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97125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3962400" y="2608263"/>
            <a:ext cx="51816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Czysty zespół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składano go w najnowocześniejszych, kontrolowanych pod kątem zanieczyszczeń obiektach, aby zapobiec przedostaniu się do środka brudu i innych szkodliwych zanieczyszczeń podczas montażu.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44038" name="Line 9"/>
          <p:cNvSpPr>
            <a:spLocks noChangeShapeType="1"/>
          </p:cNvSpPr>
          <p:nvPr/>
        </p:nvSpPr>
        <p:spPr bwMode="auto">
          <a:xfrm>
            <a:off x="3962400" y="26670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 flipH="1">
            <a:off x="3581400" y="29718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H="1" flipV="1">
            <a:off x="3581400" y="3429000"/>
            <a:ext cx="381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 flipH="1">
            <a:off x="2286000" y="3962400"/>
            <a:ext cx="1676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 flipH="1">
            <a:off x="3124200" y="4648200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 flipH="1" flipV="1">
            <a:off x="3505200" y="4191000"/>
            <a:ext cx="457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97125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4114800" y="2438400"/>
            <a:ext cx="5029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Pełna linia produktów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en-US" altLang="pl-PL" sz="24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bogata oferta kompletnych silników, bloków silnika i bloków silnika z głowicami pozwala zmniejszyć koszt robocizny i przyśpieszyć naprawę lub wymianę elementu, dzięki czemu można zaoszczędzić nie tylko pieniądze, lecz także czas poświęcany na kosztowne przestoje w pracy.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4114800" y="25908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H="1">
            <a:off x="3352800" y="28956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97125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886200" y="2159000"/>
            <a:ext cx="5029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Modernizacje i ulepszenia</a:t>
            </a:r>
            <a:r>
              <a:rPr lang="en-US" altLang="pl-PL" sz="2400" b="1">
                <a:cs typeface="Arial" pitchFamily="34" charset="0"/>
              </a:rPr>
              <a:t>:</a:t>
            </a:r>
            <a:r>
              <a:rPr lang="pl-PL" altLang="pl-PL" sz="24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>
                <a:cs typeface="Arial" pitchFamily="34" charset="0"/>
              </a:rPr>
              <a:t>zarówno w regenerowanych blokach silnika, jak i całych silnikach regenerowanych wprowadza się najnowsze oraz kluczowe ulepszenia w celu zapewnienia najwyższego poziomu niezawodności i dużej żywotności.</a:t>
            </a:r>
            <a:endParaRPr lang="en-US" altLang="pl-PL" sz="2200">
              <a:cs typeface="Arial" pitchFamily="34" charset="0"/>
            </a:endParaRP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886200" y="22860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 flipH="1">
            <a:off x="3276600" y="2895600"/>
            <a:ext cx="609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86200"/>
            <a:ext cx="2209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5175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Rozróżnienie bloków silnika, bloków silnika </a:t>
            </a:r>
            <a:br>
              <a:rPr lang="pl-PL" altLang="pl-PL" sz="3200" b="1">
                <a:solidFill>
                  <a:schemeClr val="tx2"/>
                </a:solidFill>
                <a:cs typeface="Arial" pitchFamily="34" charset="0"/>
              </a:rPr>
            </a:br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z głowicami i kompletnych silników regenerowanych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58738" y="2100263"/>
            <a:ext cx="90678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Fabrycznie przetestowane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pl-PL" altLang="pl-PL" sz="22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pl-PL" altLang="pl-PL" sz="2200" dirty="0">
                <a:cs typeface="Arial" pitchFamily="34" charset="0"/>
              </a:rPr>
              <a:t>po zmontowaniu bloki silnika obu typów są testowane elektronicznie, zaś kompletne silniki regenerowane poddaje się </a:t>
            </a:r>
            <a:r>
              <a:rPr lang="pl-PL" altLang="pl-PL" sz="2200" dirty="0" smtClean="0">
                <a:cs typeface="Arial" pitchFamily="34" charset="0"/>
              </a:rPr>
              <a:t>hamowaniu w </a:t>
            </a:r>
            <a:r>
              <a:rPr lang="pl-PL" altLang="pl-PL" sz="2200" dirty="0">
                <a:cs typeface="Arial" pitchFamily="34" charset="0"/>
              </a:rPr>
              <a:t>celu zagwarantowania dużej żywotności i działania takiego jak w nowych zespołach. Bloki, wał korbowy i głowice cylindrów zostają w 100% przebadane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pod kątem pęknięć, erozji czy innych uszkodzeń.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Testy odbywają się po zakończeniu procesu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intensywnego oczyszczania i potwierdzają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przygotowanie elementów do dalszej długiej pracy.</a:t>
            </a:r>
            <a:endParaRPr lang="en-US" altLang="pl-PL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91000"/>
            <a:ext cx="1752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Części silnika – najczęściej zadawane pytania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52400" y="1384300"/>
            <a:ext cx="89916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>
                <a:cs typeface="Arial" pitchFamily="34" charset="0"/>
              </a:rPr>
              <a:t>Pytanie</a:t>
            </a:r>
            <a:r>
              <a:rPr lang="en-US" altLang="pl-PL" sz="2400" b="1">
                <a:cs typeface="Arial" pitchFamily="34" charset="0"/>
              </a:rPr>
              <a:t>: </a:t>
            </a:r>
            <a:r>
              <a:rPr lang="pl-PL" altLang="pl-PL" sz="2200">
                <a:cs typeface="Arial" pitchFamily="34" charset="0"/>
              </a:rPr>
              <a:t>Jeśli mogę kupić dokładnie taki sam produkt od dostawcy części Caterpillar, to czemu mam płacić więcej za znaczek z logo marki Cat?</a:t>
            </a:r>
            <a:endParaRPr lang="en-US" altLang="pl-PL" sz="2200">
              <a:cs typeface="Arial" pitchFamily="34" charset="0"/>
            </a:endParaRPr>
          </a:p>
          <a:p>
            <a:pPr eaLnBrk="0" hangingPunct="0"/>
            <a:endParaRPr lang="en-US" altLang="pl-PL" sz="2200">
              <a:cs typeface="Arial" pitchFamily="34" charset="0"/>
            </a:endParaRPr>
          </a:p>
          <a:p>
            <a:pPr eaLnBrk="0" hangingPunct="0"/>
            <a:r>
              <a:rPr lang="pl-PL" altLang="pl-PL" sz="2400" b="1">
                <a:cs typeface="Arial" pitchFamily="34" charset="0"/>
              </a:rPr>
              <a:t>Odpowiedź</a:t>
            </a:r>
            <a:r>
              <a:rPr lang="en-US" altLang="pl-PL" sz="2400" b="1">
                <a:cs typeface="Arial" pitchFamily="34" charset="0"/>
              </a:rPr>
              <a:t>: </a:t>
            </a:r>
            <a:r>
              <a:rPr lang="en-US" altLang="pl-PL" sz="2200">
                <a:cs typeface="Arial" pitchFamily="34" charset="0"/>
              </a:rPr>
              <a:t>Caterpillar </a:t>
            </a:r>
            <a:r>
              <a:rPr lang="pl-PL" altLang="pl-PL" sz="2200">
                <a:cs typeface="Arial" pitchFamily="34" charset="0"/>
              </a:rPr>
              <a:t>gwarantuje właściwe dopasowanie i działanie elementu, a także pokrywa cały koszt części i związanej z nimi robocizny w przypadku wykrycia wady materiałowej lub produkcyjnej</a:t>
            </a:r>
            <a:r>
              <a:rPr lang="en-US" altLang="pl-PL" sz="2200">
                <a:cs typeface="Arial" pitchFamily="34" charset="0"/>
              </a:rPr>
              <a:t>.  Caterpillar </a:t>
            </a:r>
            <a:r>
              <a:rPr lang="pl-PL" altLang="pl-PL" sz="2200">
                <a:cs typeface="Arial" pitchFamily="34" charset="0"/>
              </a:rPr>
              <a:t>realizuje proces rygorystycznej kontroli jakości, z którym nie mogą się równać praktyki stosowane przez konkurencyjne</a:t>
            </a:r>
            <a:br>
              <a:rPr lang="pl-PL" altLang="pl-PL" sz="2200">
                <a:cs typeface="Arial" pitchFamily="34" charset="0"/>
              </a:rPr>
            </a:br>
            <a:r>
              <a:rPr lang="pl-PL" altLang="pl-PL" sz="2200">
                <a:cs typeface="Arial" pitchFamily="34" charset="0"/>
              </a:rPr>
              <a:t>firmy. Części marki </a:t>
            </a:r>
            <a:r>
              <a:rPr lang="en-US" altLang="pl-PL" sz="2200">
                <a:cs typeface="Arial" pitchFamily="34" charset="0"/>
              </a:rPr>
              <a:t>Cat </a:t>
            </a:r>
            <a:r>
              <a:rPr lang="pl-PL" altLang="pl-PL" sz="2200">
                <a:cs typeface="Arial" pitchFamily="34" charset="0"/>
              </a:rPr>
              <a:t>zostały zaprojektowane z myślą</a:t>
            </a:r>
            <a:br>
              <a:rPr lang="pl-PL" altLang="pl-PL" sz="2200">
                <a:cs typeface="Arial" pitchFamily="34" charset="0"/>
              </a:rPr>
            </a:br>
            <a:r>
              <a:rPr lang="pl-PL" altLang="pl-PL" sz="2200">
                <a:cs typeface="Arial" pitchFamily="34" charset="0"/>
              </a:rPr>
              <a:t>o tym, że będą funkcjonować jako element całego układu.</a:t>
            </a:r>
            <a:endParaRPr lang="en-US" altLang="pl-PL" sz="22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925888"/>
            <a:ext cx="198596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3200" b="1">
                <a:solidFill>
                  <a:schemeClr val="tx2"/>
                </a:solidFill>
                <a:cs typeface="Arial" pitchFamily="34" charset="0"/>
              </a:rPr>
              <a:t>Części silnika – najczęściej zadawane pytania</a:t>
            </a:r>
            <a:endParaRPr lang="en-US" altLang="pl-PL" sz="32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73063" y="1447800"/>
            <a:ext cx="83978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altLang="pl-PL" sz="2400" b="1" dirty="0">
                <a:cs typeface="Arial" pitchFamily="34" charset="0"/>
              </a:rPr>
              <a:t>Pytanie</a:t>
            </a:r>
            <a:r>
              <a:rPr lang="en-US" altLang="pl-PL" sz="2400" b="1" dirty="0">
                <a:cs typeface="Arial" pitchFamily="34" charset="0"/>
              </a:rPr>
              <a:t>:  </a:t>
            </a:r>
            <a:r>
              <a:rPr lang="pl-PL" altLang="pl-PL" sz="2200" dirty="0">
                <a:cs typeface="Arial" pitchFamily="34" charset="0"/>
              </a:rPr>
              <a:t>Wymiana lub naprawa turbosprężarek ma znaczny wpływ na koszt remontu silnika. Co należy zrobić, aby ten koszt obniżyć?</a:t>
            </a:r>
          </a:p>
          <a:p>
            <a:pPr eaLnBrk="0" hangingPunct="0"/>
            <a:endParaRPr lang="en-US" altLang="pl-PL" sz="2200" dirty="0">
              <a:cs typeface="Arial" pitchFamily="34" charset="0"/>
            </a:endParaRPr>
          </a:p>
          <a:p>
            <a:pPr eaLnBrk="0" hangingPunct="0"/>
            <a:r>
              <a:rPr lang="pl-PL" altLang="pl-PL" sz="2400" b="1" dirty="0">
                <a:cs typeface="Arial" pitchFamily="34" charset="0"/>
              </a:rPr>
              <a:t>Odpowiedź</a:t>
            </a:r>
            <a:r>
              <a:rPr lang="en-US" altLang="pl-PL" sz="2400" b="1" dirty="0">
                <a:cs typeface="Arial" pitchFamily="34" charset="0"/>
              </a:rPr>
              <a:t>:</a:t>
            </a:r>
            <a:r>
              <a:rPr lang="en-US" altLang="pl-PL" sz="2400" dirty="0">
                <a:cs typeface="Arial" pitchFamily="34" charset="0"/>
              </a:rPr>
              <a:t>  </a:t>
            </a:r>
            <a:r>
              <a:rPr lang="pl-PL" altLang="pl-PL" sz="2200" dirty="0">
                <a:cs typeface="Arial" pitchFamily="34" charset="0"/>
              </a:rPr>
              <a:t>Warto zastanowić się nad regenerowanymi turbosprężarkami i wkładami. Działają tak jak nowe części i stosuje się do nich </a:t>
            </a:r>
            <a:r>
              <a:rPr lang="pl-PL" altLang="pl-PL" sz="2200" dirty="0" smtClean="0">
                <a:cs typeface="Arial" pitchFamily="34" charset="0"/>
              </a:rPr>
              <a:t>taką samą gwarancję fabryczną, </a:t>
            </a:r>
            <a:r>
              <a:rPr lang="pl-PL" altLang="pl-PL" sz="2200" dirty="0">
                <a:cs typeface="Arial" pitchFamily="34" charset="0"/>
              </a:rPr>
              <a:t>a wszystko to jest dostępne za ułamek ceny. Ponadto dzięki nim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zmniejsza się ryzyko wystąpienia kosztownej awarii turbosprężarki lub silnika, która skutkowałaby </a:t>
            </a:r>
            <a:br>
              <a:rPr lang="pl-PL" altLang="pl-PL" sz="2200" dirty="0">
                <a:cs typeface="Arial" pitchFamily="34" charset="0"/>
              </a:rPr>
            </a:br>
            <a:r>
              <a:rPr lang="pl-PL" altLang="pl-PL" sz="2200" dirty="0">
                <a:cs typeface="Arial" pitchFamily="34" charset="0"/>
              </a:rPr>
              <a:t>stratą czasu i pieniędzy</a:t>
            </a:r>
            <a:r>
              <a:rPr lang="en-US" altLang="pl-PL" sz="2200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dirty="0" smtClean="0"/>
              <a:t>Regenerowane bloki silnika</a:t>
            </a:r>
            <a:r>
              <a:rPr lang="en-US" altLang="pl-PL" sz="2800" b="1" dirty="0" smtClean="0"/>
              <a:t> </a:t>
            </a:r>
            <a:r>
              <a:rPr lang="en-US" altLang="pl-PL" dirty="0" smtClean="0"/>
              <a:t>(</a:t>
            </a:r>
            <a:r>
              <a:rPr lang="pl-PL" altLang="pl-PL" dirty="0" smtClean="0"/>
              <a:t>ciąg dalszy</a:t>
            </a:r>
            <a:r>
              <a:rPr lang="en-US" altLang="pl-PL" dirty="0" smtClean="0"/>
              <a:t>)</a:t>
            </a:r>
            <a:endParaRPr lang="en-US" altLang="pl-PL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Pojedyncze części są też modernizowane pod kątem kluczowych innowacji technicznych, dzięki czemu zostają wyposażone w nasze najnowocześniejsze technologie. W efekcie działają jak nowe i są bardzo trwałe</a:t>
            </a:r>
            <a:r>
              <a:rPr lang="en-US" altLang="pl-PL" sz="2400" dirty="0" smtClean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dirty="0" smtClean="0">
                <a:solidFill>
                  <a:srgbClr val="000000"/>
                </a:solidFill>
              </a:rPr>
              <a:t>Po złożeniu wszystkie regenerowane bloki silnika i bloki silnika z głowicami zostają zbadane i przetestowane elektronicznie w celu zapewnienia odpowiedniej jakości</a:t>
            </a:r>
            <a:r>
              <a:rPr lang="en-US" altLang="pl-PL" sz="2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657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americanheavyparts.com/images/articleImages/longBlocks/CatLongBlocks/cat3406E-LongBlock/3406E-LongBlock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91000" cy="2794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3400" y="44004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Short</a:t>
            </a:r>
            <a:r>
              <a:rPr lang="pl-PL" sz="2000" dirty="0" smtClean="0"/>
              <a:t> </a:t>
            </a:r>
            <a:r>
              <a:rPr lang="pl-PL" sz="2000" dirty="0" smtClean="0"/>
              <a:t>B</a:t>
            </a:r>
            <a:r>
              <a:rPr lang="pl-PL" sz="2000" dirty="0" smtClean="0"/>
              <a:t>lock – blok silnika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24400" y="44004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Long </a:t>
            </a:r>
            <a:r>
              <a:rPr lang="pl-PL" sz="2000" dirty="0" smtClean="0"/>
              <a:t>B</a:t>
            </a:r>
            <a:r>
              <a:rPr lang="pl-PL" sz="2000" dirty="0" smtClean="0"/>
              <a:t>lock – blok silnika z głowicą</a:t>
            </a:r>
            <a:endParaRPr lang="pl-PL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altLang="pl-PL" sz="4000" b="1" dirty="0" err="1" smtClean="0">
                <a:solidFill>
                  <a:schemeClr val="tx2"/>
                </a:solidFill>
                <a:cs typeface="Arial" pitchFamily="34" charset="0"/>
              </a:rPr>
              <a:t>Short</a:t>
            </a:r>
            <a:r>
              <a:rPr lang="pl-PL" altLang="pl-PL" sz="4000" b="1" dirty="0" smtClean="0">
                <a:solidFill>
                  <a:schemeClr val="tx2"/>
                </a:solidFill>
                <a:cs typeface="Arial" pitchFamily="34" charset="0"/>
              </a:rPr>
              <a:t> Block a Long Block</a:t>
            </a:r>
            <a:endParaRPr lang="en-US" altLang="pl-PL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28600" y="5410200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Konfiguracja silnika może zależeć od jego typu – skontaktuj się ze swoim opiekunem serwisowym w celu uzyskania informacji</a:t>
            </a:r>
            <a:endParaRPr lang="pl-PL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Zestawy do dokonywania przeglądu</a:t>
            </a:r>
            <a:endParaRPr lang="en-US" altLang="pl-PL" sz="2800" b="1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Zestawy do dokonywania przeglądu silnika przygotowane przez Cat stanowią tańszą i wygodniejszą alternatywę wzbogaconą o wartość dodaną. Dzięki nim oczekiwania klientów są spełniane przez cały cykl użytkowania silnika. Zestawy zostały objęte standardową gwarancją Cat dotyczącą części.</a:t>
            </a:r>
            <a:endParaRPr lang="en-US" altLang="pl-PL" sz="2400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en-US" altLang="pl-PL" sz="2400" smtClean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6858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 dirty="0" err="1">
                <a:solidFill>
                  <a:schemeClr val="tx2"/>
                </a:solidFill>
                <a:cs typeface="Arial" pitchFamily="34" charset="0"/>
              </a:rPr>
              <a:t>Możliwości</a:t>
            </a:r>
            <a:r>
              <a:rPr lang="en-US" altLang="pl-PL" sz="40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pl-PL" sz="4000" b="1" dirty="0" err="1">
                <a:solidFill>
                  <a:schemeClr val="tx2"/>
                </a:solidFill>
                <a:cs typeface="Arial" pitchFamily="34" charset="0"/>
              </a:rPr>
              <a:t>naprawy</a:t>
            </a:r>
            <a:r>
              <a:rPr lang="en-US" altLang="pl-PL" sz="40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pl-PL" sz="4000" b="1" dirty="0" err="1">
                <a:solidFill>
                  <a:schemeClr val="tx2"/>
                </a:solidFill>
                <a:cs typeface="Arial" pitchFamily="34" charset="0"/>
              </a:rPr>
              <a:t>silnika</a:t>
            </a:r>
            <a:endParaRPr lang="en-US" altLang="pl-PL" sz="40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Naprawa części</a:t>
            </a:r>
            <a:endParaRPr lang="en-US" altLang="pl-PL" sz="2800" b="1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>
                <a:solidFill>
                  <a:srgbClr val="000000"/>
                </a:solidFill>
              </a:rPr>
              <a:t>Najwyższej jakości części, kontrolowane procesy produkcyjne, standardowe metody naprawy i wysoko wykwalifikowani technicy pracujący dla sprzedawcy sprawiają, że dzięki naprawie elementy marki Cat mogą zyskać drugie życie. W ramach oferty klient otrzymuje części, które działają jak nowe, są bardzo trwałe i które zostają szybko wymienione, a wszystko to za ułamek ceny nowego produktu</a:t>
            </a:r>
            <a:r>
              <a:rPr lang="en-US" altLang="pl-PL" sz="2400" smtClean="0">
                <a:solidFill>
                  <a:srgbClr val="000000"/>
                </a:solidFill>
                <a:latin typeface="Helv"/>
              </a:rPr>
              <a:t>.</a:t>
            </a:r>
            <a:endParaRPr lang="en-US" altLang="pl-PL" sz="3200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pl-PL" sz="4000" b="1">
                <a:solidFill>
                  <a:schemeClr val="tx2"/>
                </a:solidFill>
                <a:cs typeface="Arial" pitchFamily="34" charset="0"/>
              </a:rPr>
              <a:t>Możliwości naprawy silnika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Możliwości naprawy silnika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6096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l-PL" altLang="pl-PL" sz="1200" b="1">
                <a:solidFill>
                  <a:srgbClr val="EEA720"/>
                </a:solidFill>
                <a:cs typeface="Arial" pitchFamily="34" charset="0"/>
              </a:rPr>
              <a:t>CZĘŚCI </a:t>
            </a:r>
            <a:r>
              <a:rPr lang="en-US" altLang="pl-PL" sz="1200" b="1">
                <a:solidFill>
                  <a:srgbClr val="EEA720"/>
                </a:solidFill>
                <a:cs typeface="Arial" pitchFamily="34" charset="0"/>
              </a:rPr>
              <a:t>CATERPILLAR </a:t>
            </a:r>
            <a:endParaRPr lang="pl-PL" altLang="pl-PL" sz="1200" b="1">
              <a:solidFill>
                <a:srgbClr val="EEA720"/>
              </a:solidFill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l-PL" altLang="pl-PL" sz="1900" b="1">
                <a:solidFill>
                  <a:schemeClr val="bg1"/>
                </a:solidFill>
                <a:cs typeface="Arial" pitchFamily="34" charset="0"/>
              </a:rPr>
              <a:t>HISTORIA WARTOŚCI</a:t>
            </a:r>
            <a:endParaRPr lang="en-US" altLang="pl-PL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98613" y="5516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l-PL" altLang="pl-PL" sz="2400">
              <a:cs typeface="Arial" pitchFamily="34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3124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l-PL" altLang="pl-PL" sz="2800" b="1" smtClean="0"/>
              <a:t>Modernizacja</a:t>
            </a:r>
            <a:endParaRPr lang="en-US" altLang="pl-PL" sz="2800" b="1" smtClean="0"/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/>
              <a:t>W celu zmodernizowania już istniejącej floty przedstaw klientom listy lub zestawy części, dzięki którym będą mogli skorzystać z funkcji właściwych nowym maszynom i silnikom.</a:t>
            </a:r>
          </a:p>
          <a:p>
            <a:pPr lvl="1" eaLnBrk="1" hangingPunct="1">
              <a:buClr>
                <a:schemeClr val="tx1"/>
              </a:buClr>
            </a:pPr>
            <a:r>
              <a:rPr lang="pl-PL" altLang="pl-PL" sz="2400" smtClean="0"/>
              <a:t>Produkty zostały opracowane specjalnie na potrzebę modernizacji istniejących flot pojazdów należących do klientów.</a:t>
            </a:r>
            <a:endParaRPr lang="en-US" alt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SLIDE">
  <a:themeElements>
    <a:clrScheme name="PRESENTAT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SLID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nsition Slide">
  <a:themeElements>
    <a:clrScheme name="Transit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it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Transi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22477</TotalTime>
  <Words>2384</Words>
  <Application>Microsoft Office PowerPoint</Application>
  <PresentationFormat>Pokaz na ekranie (4:3)</PresentationFormat>
  <Paragraphs>279</Paragraphs>
  <Slides>47</Slides>
  <Notes>46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PRESENTATION SLIDE</vt:lpstr>
      <vt:lpstr>Transition Slide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Możliwości naprawy silnika</vt:lpstr>
      <vt:lpstr>Możliwości naprawy silnika</vt:lpstr>
      <vt:lpstr>Możliwości naprawy silnika</vt:lpstr>
      <vt:lpstr>Możliwości naprawy silnika</vt:lpstr>
      <vt:lpstr>Części silnika</vt:lpstr>
      <vt:lpstr>Rozróżnienie regenerowanych zespołów cylindra Co odróżnia Catepillar od dostawców zamienników, którzy operują na rynku wtórnym…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</vt:vector>
  </TitlesOfParts>
  <Company>Tashauna Reddick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Tashauna Reddick</dc:creator>
  <cp:lastModifiedBy>MBlaszczyk</cp:lastModifiedBy>
  <cp:revision>816</cp:revision>
  <dcterms:created xsi:type="dcterms:W3CDTF">2010-05-03T15:29:39Z</dcterms:created>
  <dcterms:modified xsi:type="dcterms:W3CDTF">2016-05-09T13:12:10Z</dcterms:modified>
</cp:coreProperties>
</file>